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0" r:id="rId5"/>
    <p:sldId id="258" r:id="rId6"/>
    <p:sldId id="259" r:id="rId7"/>
    <p:sldId id="272" r:id="rId8"/>
    <p:sldId id="282" r:id="rId9"/>
    <p:sldId id="266" r:id="rId10"/>
    <p:sldId id="283" r:id="rId11"/>
    <p:sldId id="284" r:id="rId12"/>
    <p:sldId id="285" r:id="rId13"/>
    <p:sldId id="269" r:id="rId14"/>
    <p:sldId id="290" r:id="rId15"/>
    <p:sldId id="291" r:id="rId16"/>
    <p:sldId id="280" r:id="rId17"/>
    <p:sldId id="279" r:id="rId18"/>
    <p:sldId id="281" r:id="rId19"/>
    <p:sldId id="286" r:id="rId20"/>
    <p:sldId id="288" r:id="rId21"/>
    <p:sldId id="289" r:id="rId22"/>
    <p:sldId id="261" r:id="rId23"/>
    <p:sldId id="278" r:id="rId24"/>
    <p:sldId id="262" r:id="rId25"/>
    <p:sldId id="263" r:id="rId26"/>
    <p:sldId id="276" r:id="rId27"/>
    <p:sldId id="265" r:id="rId28"/>
    <p:sldId id="277" r:id="rId29"/>
    <p:sldId id="267" r:id="rId30"/>
    <p:sldId id="273" r:id="rId31"/>
    <p:sldId id="274" r:id="rId32"/>
    <p:sldId id="264" r:id="rId33"/>
    <p:sldId id="270" r:id="rId34"/>
    <p:sldId id="292" r:id="rId35"/>
    <p:sldId id="27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C658C0-1211-4986-80B2-41E4AA41A5AE}">
          <p14:sldIdLst>
            <p14:sldId id="256"/>
            <p14:sldId id="257"/>
            <p14:sldId id="271"/>
            <p14:sldId id="260"/>
            <p14:sldId id="258"/>
            <p14:sldId id="259"/>
            <p14:sldId id="272"/>
            <p14:sldId id="282"/>
            <p14:sldId id="266"/>
            <p14:sldId id="283"/>
            <p14:sldId id="284"/>
            <p14:sldId id="285"/>
            <p14:sldId id="269"/>
            <p14:sldId id="290"/>
            <p14:sldId id="291"/>
            <p14:sldId id="280"/>
            <p14:sldId id="279"/>
            <p14:sldId id="281"/>
            <p14:sldId id="286"/>
            <p14:sldId id="288"/>
            <p14:sldId id="289"/>
            <p14:sldId id="261"/>
            <p14:sldId id="278"/>
            <p14:sldId id="262"/>
            <p14:sldId id="263"/>
            <p14:sldId id="276"/>
            <p14:sldId id="265"/>
            <p14:sldId id="277"/>
            <p14:sldId id="267"/>
            <p14:sldId id="273"/>
            <p14:sldId id="274"/>
            <p14:sldId id="264"/>
            <p14:sldId id="270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937C-6477-498B-B5F6-2734F9B60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430832"/>
          </a:xfrm>
        </p:spPr>
        <p:txBody>
          <a:bodyPr>
            <a:normAutofit/>
          </a:bodyPr>
          <a:lstStyle/>
          <a:p>
            <a:pPr algn="ctr"/>
            <a:r>
              <a:rPr lang="en-US" altLang="ko-KR" cap="none" dirty="0"/>
              <a:t>Reinforce Learning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en-US" altLang="ko-KR" cap="none" dirty="0" err="1"/>
              <a:t>Yo</a:t>
            </a:r>
            <a:r>
              <a:rPr lang="en-US" altLang="ko-KR" cap="none" dirty="0"/>
              <a:t>-</a:t>
            </a:r>
            <a:r>
              <a:rPr lang="en-US" altLang="ko-KR" cap="none" dirty="0" err="1"/>
              <a:t>gi</a:t>
            </a:r>
            <a:r>
              <a:rPr lang="en-US" altLang="ko-KR" cap="none"/>
              <a:t>-ho Puzzle Duel Project-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76CB2-0602-40DF-BA17-27B2B3A2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429000"/>
            <a:ext cx="8791575" cy="2012826"/>
          </a:xfrm>
        </p:spPr>
        <p:txBody>
          <a:bodyPr>
            <a:normAutofit/>
          </a:bodyPr>
          <a:lstStyle/>
          <a:p>
            <a:r>
              <a:rPr lang="ko-KR" altLang="en-US" cap="none" dirty="0">
                <a:solidFill>
                  <a:schemeClr val="tx1"/>
                </a:solidFill>
              </a:rPr>
              <a:t>소속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서강대학교 대학원 인공지능학과</a:t>
            </a:r>
            <a:endParaRPr lang="en-US" altLang="ko-KR" cap="none" dirty="0">
              <a:solidFill>
                <a:schemeClr val="tx1"/>
              </a:solidFill>
            </a:endParaRPr>
          </a:p>
          <a:p>
            <a:r>
              <a:rPr lang="ko-KR" altLang="en-US" cap="none" dirty="0" err="1">
                <a:solidFill>
                  <a:schemeClr val="tx1"/>
                </a:solidFill>
              </a:rPr>
              <a:t>팀명</a:t>
            </a:r>
            <a:r>
              <a:rPr lang="ko-KR" altLang="en-US" cap="none" dirty="0">
                <a:solidFill>
                  <a:schemeClr val="tx1"/>
                </a:solidFill>
              </a:rPr>
              <a:t>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en-US" altLang="ko-KR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Re:Dash</a:t>
            </a:r>
            <a:endParaRPr lang="en-US" altLang="ko-KR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ko-KR" altLang="en-US" cap="none" dirty="0">
                <a:solidFill>
                  <a:schemeClr val="tx1"/>
                </a:solidFill>
              </a:rPr>
              <a:t>학번</a:t>
            </a:r>
            <a:r>
              <a:rPr lang="en-US" altLang="ko-KR" cap="none" dirty="0">
                <a:solidFill>
                  <a:schemeClr val="tx1"/>
                </a:solidFill>
              </a:rPr>
              <a:t>:120230248</a:t>
            </a:r>
          </a:p>
          <a:p>
            <a:r>
              <a:rPr lang="ko-KR" altLang="en-US" cap="none" dirty="0">
                <a:solidFill>
                  <a:schemeClr val="tx1"/>
                </a:solidFill>
              </a:rPr>
              <a:t>작성자 </a:t>
            </a:r>
            <a:r>
              <a:rPr lang="en-US" altLang="ko-KR" cap="none" dirty="0">
                <a:solidFill>
                  <a:schemeClr val="tx1"/>
                </a:solidFill>
              </a:rPr>
              <a:t>&amp; </a:t>
            </a:r>
            <a:r>
              <a:rPr lang="ko-KR" altLang="en-US" cap="none" dirty="0">
                <a:solidFill>
                  <a:schemeClr val="tx1"/>
                </a:solidFill>
              </a:rPr>
              <a:t>팀장 </a:t>
            </a:r>
            <a:r>
              <a:rPr lang="en-US" altLang="ko-KR" cap="none" dirty="0">
                <a:solidFill>
                  <a:schemeClr val="tx1"/>
                </a:solidFill>
              </a:rPr>
              <a:t>&amp;</a:t>
            </a:r>
            <a:r>
              <a:rPr lang="ko-KR" altLang="en-US" cap="none" dirty="0">
                <a:solidFill>
                  <a:schemeClr val="tx1"/>
                </a:solidFill>
              </a:rPr>
              <a:t>팀원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조재혁</a:t>
            </a:r>
          </a:p>
        </p:txBody>
      </p:sp>
    </p:spTree>
    <p:extLst>
      <p:ext uri="{BB962C8B-B14F-4D97-AF65-F5344CB8AC3E}">
        <p14:creationId xmlns:p14="http://schemas.microsoft.com/office/powerpoint/2010/main" val="296933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020706B-1B9F-4C1F-A558-CFEE4F02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30310"/>
            <a:ext cx="9905999" cy="516442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Environment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step(self, action):   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 = </a:t>
            </a:r>
            <a:r>
              <a:rPr lang="en-US" altLang="ko-KR" dirty="0" err="1"/>
              <a:t>self.simulator.step</a:t>
            </a:r>
            <a:r>
              <a:rPr lang="en-US" altLang="ko-KR" dirty="0"/>
              <a:t>(action)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valid_mask</a:t>
            </a:r>
            <a:r>
              <a:rPr lang="en-US" altLang="ko-KR" dirty="0"/>
              <a:t> = </a:t>
            </a:r>
            <a:r>
              <a:rPr lang="en-US" altLang="ko-KR" dirty="0" err="1"/>
              <a:t>self.get_valid_actions</a:t>
            </a:r>
            <a:r>
              <a:rPr lang="en-US" altLang="ko-KR" dirty="0"/>
              <a:t>()    return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done, </a:t>
            </a:r>
            <a:r>
              <a:rPr lang="en-US" altLang="ko-KR" dirty="0" err="1"/>
              <a:t>valid_mask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Simulator</a:t>
            </a:r>
            <a:r>
              <a:rPr lang="ko-KR" altLang="en-US" dirty="0"/>
              <a:t>가 반환한 결과에 보상을 적용하고</a:t>
            </a:r>
            <a:r>
              <a:rPr lang="en-US" altLang="ko-KR" dirty="0"/>
              <a:t>, </a:t>
            </a:r>
            <a:r>
              <a:rPr lang="ko-KR" altLang="en-US" dirty="0"/>
              <a:t>행동 </a:t>
            </a:r>
            <a:r>
              <a:rPr lang="ko-KR" altLang="en-US" dirty="0" err="1"/>
              <a:t>마스킹을</a:t>
            </a:r>
            <a:r>
              <a:rPr lang="ko-KR" altLang="en-US" dirty="0"/>
              <a:t> 통해 무효 행동을 제거하여 학습 안정성을 높인다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2) Simulator (simul.py)</a:t>
            </a:r>
            <a:r>
              <a:rPr lang="ko-KR" altLang="en-US" dirty="0"/>
              <a:t>유희왕의 실제 룰</a:t>
            </a:r>
            <a:r>
              <a:rPr lang="en-US" altLang="ko-KR" dirty="0"/>
              <a:t>(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데미지 계산</a:t>
            </a:r>
            <a:r>
              <a:rPr lang="en-US" altLang="ko-KR" dirty="0"/>
              <a:t>, </a:t>
            </a:r>
            <a:r>
              <a:rPr lang="ko-KR" altLang="en-US" dirty="0"/>
              <a:t>파괴</a:t>
            </a:r>
            <a:r>
              <a:rPr lang="en-US" altLang="ko-KR" dirty="0"/>
              <a:t>, </a:t>
            </a:r>
            <a:r>
              <a:rPr lang="ko-KR" altLang="en-US" dirty="0"/>
              <a:t>반사 데미지</a:t>
            </a:r>
            <a:r>
              <a:rPr lang="en-US" altLang="ko-KR" dirty="0"/>
              <a:t>, </a:t>
            </a:r>
            <a:r>
              <a:rPr lang="ko-KR" altLang="en-US" dirty="0"/>
              <a:t>포지션 변경</a:t>
            </a:r>
            <a:r>
              <a:rPr lang="en-US" altLang="ko-KR" dirty="0"/>
              <a:t>)</a:t>
            </a:r>
            <a:r>
              <a:rPr lang="ko-KR" altLang="en-US" dirty="0"/>
              <a:t>을 실행하는 핵심 엔진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attack(self, attacker, target):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attacker.atk</a:t>
            </a:r>
            <a:r>
              <a:rPr lang="en-US" altLang="ko-KR" dirty="0"/>
              <a:t> &gt; </a:t>
            </a:r>
            <a:r>
              <a:rPr lang="en-US" altLang="ko-KR" dirty="0" err="1"/>
              <a:t>target.atk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target.destroy</a:t>
            </a:r>
            <a:r>
              <a:rPr lang="en-US" altLang="ko-KR" dirty="0"/>
              <a:t>()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opp.lp</a:t>
            </a:r>
            <a:r>
              <a:rPr lang="en-US" altLang="ko-KR" dirty="0"/>
              <a:t> -= </a:t>
            </a:r>
            <a:r>
              <a:rPr lang="en-US" altLang="ko-KR" dirty="0" err="1"/>
              <a:t>attacker.atk</a:t>
            </a:r>
            <a:r>
              <a:rPr lang="en-US" altLang="ko-KR" dirty="0"/>
              <a:t> - </a:t>
            </a:r>
            <a:r>
              <a:rPr lang="en-US" altLang="ko-KR" dirty="0" err="1"/>
              <a:t>target.atk</a:t>
            </a:r>
            <a:r>
              <a:rPr lang="en-US" altLang="ko-KR" dirty="0"/>
              <a:t>    ...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규칙 엔진을 수행하고</a:t>
            </a:r>
            <a:r>
              <a:rPr lang="en-US" altLang="ko-KR" dirty="0"/>
              <a:t>, Environment</a:t>
            </a:r>
            <a:r>
              <a:rPr lang="ko-KR" altLang="en-US" dirty="0"/>
              <a:t>는 보상</a:t>
            </a:r>
            <a:r>
              <a:rPr lang="en-US" altLang="ko-KR" dirty="0"/>
              <a:t>/</a:t>
            </a:r>
            <a:r>
              <a:rPr lang="ko-KR" altLang="en-US" dirty="0"/>
              <a:t>종료 판정을 담당하는 구조적 분리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11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CDDB9-3452-470F-A34B-84C0C05A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75763"/>
            <a:ext cx="9905999" cy="4915438"/>
          </a:xfrm>
        </p:spPr>
        <p:txBody>
          <a:bodyPr/>
          <a:lstStyle/>
          <a:p>
            <a:r>
              <a:rPr lang="en-US" altLang="ko-KR" dirty="0"/>
              <a:t>State Encoder (state.py)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r>
              <a:rPr lang="ko-KR" altLang="en-US" dirty="0"/>
              <a:t>필드</a:t>
            </a:r>
            <a:r>
              <a:rPr lang="en-US" altLang="ko-KR" dirty="0"/>
              <a:t>·</a:t>
            </a:r>
            <a:r>
              <a:rPr lang="ko-KR" altLang="en-US" dirty="0"/>
              <a:t>패</a:t>
            </a:r>
            <a:r>
              <a:rPr lang="en-US" altLang="ko-KR" dirty="0"/>
              <a:t>·</a:t>
            </a:r>
            <a:r>
              <a:rPr lang="ko-KR" altLang="en-US" dirty="0"/>
              <a:t>몬스터 정보 등을 고정 길이 벡터로 인코딩하여 신경망 입력으로 전달한다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state.append</a:t>
            </a:r>
            <a:r>
              <a:rPr lang="en-US" altLang="ko-KR" dirty="0"/>
              <a:t>(</a:t>
            </a:r>
            <a:r>
              <a:rPr lang="en-US" altLang="ko-KR" dirty="0" err="1"/>
              <a:t>player.lp</a:t>
            </a:r>
            <a:r>
              <a:rPr lang="en-US" altLang="ko-KR" dirty="0"/>
              <a:t> / 10000)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self.encode_monster_zone</a:t>
            </a:r>
            <a:r>
              <a:rPr lang="en-US" altLang="ko-KR" dirty="0"/>
              <a:t>(</a:t>
            </a:r>
            <a:r>
              <a:rPr lang="en-US" altLang="ko-KR" dirty="0" err="1"/>
              <a:t>player.monster_zones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self.encode_hand</a:t>
            </a:r>
            <a:r>
              <a:rPr lang="en-US" altLang="ko-KR" dirty="0"/>
              <a:t>(</a:t>
            </a:r>
            <a:r>
              <a:rPr lang="en-US" altLang="ko-KR" dirty="0" err="1"/>
              <a:t>player.hand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필드 상태를 </a:t>
            </a:r>
            <a:r>
              <a:rPr lang="en-US" altLang="ko-KR" dirty="0"/>
              <a:t>Dense Vector</a:t>
            </a:r>
            <a:r>
              <a:rPr lang="ko-KR" altLang="en-US" dirty="0"/>
              <a:t>로 변환하여 </a:t>
            </a:r>
            <a:r>
              <a:rPr lang="en-US" altLang="ko-KR" dirty="0"/>
              <a:t>RL </a:t>
            </a:r>
            <a:r>
              <a:rPr lang="ko-KR" altLang="en-US" dirty="0"/>
              <a:t>알고리즘이 이해할 수 있는 형태 제공</a:t>
            </a:r>
          </a:p>
        </p:txBody>
      </p:sp>
    </p:spTree>
    <p:extLst>
      <p:ext uri="{BB962C8B-B14F-4D97-AF65-F5344CB8AC3E}">
        <p14:creationId xmlns:p14="http://schemas.microsoft.com/office/powerpoint/2010/main" val="319006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DE240-3C94-423A-A867-8546065C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24248"/>
            <a:ext cx="9905999" cy="4966953"/>
          </a:xfrm>
        </p:spPr>
        <p:txBody>
          <a:bodyPr/>
          <a:lstStyle/>
          <a:p>
            <a:r>
              <a:rPr lang="en-US" altLang="ko-KR" dirty="0"/>
              <a:t>Action Space (actions.py)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인덱스를 실제 행동으로 변환하는 매핑 구조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index_to_action</a:t>
            </a:r>
            <a:r>
              <a:rPr lang="en-US" altLang="ko-KR" dirty="0"/>
              <a:t>(</a:t>
            </a:r>
            <a:r>
              <a:rPr lang="en-US" altLang="ko-KR" dirty="0" err="1"/>
              <a:t>idx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return Action(type=</a:t>
            </a:r>
            <a:r>
              <a:rPr lang="en-US" altLang="ko-KR" dirty="0" err="1"/>
              <a:t>ActionType.ATTACK</a:t>
            </a:r>
            <a:r>
              <a:rPr lang="en-US" altLang="ko-KR" dirty="0"/>
              <a:t>, target=</a:t>
            </a:r>
            <a:r>
              <a:rPr lang="en-US" altLang="ko-KR" dirty="0" err="1"/>
              <a:t>idx</a:t>
            </a:r>
            <a:r>
              <a:rPr lang="en-US" altLang="ko-KR" dirty="0"/>
              <a:t>-ATTACK_OFFSET)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정책 네트워크가 선택한 </a:t>
            </a:r>
            <a:r>
              <a:rPr lang="en-US" altLang="ko-KR" dirty="0"/>
              <a:t>index</a:t>
            </a:r>
            <a:r>
              <a:rPr lang="ko-KR" altLang="en-US" dirty="0"/>
              <a:t>를 실제 카드 행동</a:t>
            </a:r>
            <a:r>
              <a:rPr lang="en-US" altLang="ko-KR" dirty="0"/>
              <a:t>(Summon/Attack/Spell Activation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으로 연결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06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2842E-15D0-47A1-BAED-209E7F10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9450"/>
          </a:xfrm>
        </p:spPr>
        <p:txBody>
          <a:bodyPr/>
          <a:lstStyle/>
          <a:p>
            <a:pPr algn="ctr"/>
            <a:r>
              <a:rPr lang="en-US" altLang="ko-KR" b="1" dirty="0"/>
              <a:t>2-4 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2B2FD-898E-4958-85A9-718EE6799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71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dirty="0"/>
              <a:t>Action Masking (</a:t>
            </a:r>
            <a:r>
              <a:rPr lang="ko-KR" altLang="en-US" sz="1200" dirty="0"/>
              <a:t>행동 </a:t>
            </a:r>
            <a:r>
              <a:rPr lang="ko-KR" altLang="en-US" sz="1200" dirty="0" err="1"/>
              <a:t>마스킹</a:t>
            </a:r>
            <a:r>
              <a:rPr lang="en-US" altLang="ko-KR" sz="1200" dirty="0"/>
              <a:t>) </a:t>
            </a:r>
            <a:r>
              <a:rPr lang="ko-KR" altLang="en-US" sz="1200" dirty="0"/>
              <a:t>도입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필요성 및 문제 정의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ko-KR" altLang="en-US" sz="1200" dirty="0" err="1"/>
              <a:t>유희왕</a:t>
            </a:r>
            <a:r>
              <a:rPr lang="ko-KR" altLang="en-US" sz="1200" dirty="0"/>
              <a:t> 듀얼 환경은 카드 자체의 효과와 게임의 룰이라는 이중 제약을 가지므로 </a:t>
            </a:r>
            <a:r>
              <a:rPr lang="en-US" altLang="ko-KR" sz="1200" dirty="0"/>
              <a:t>, </a:t>
            </a:r>
            <a:r>
              <a:rPr lang="ko-KR" altLang="en-US" sz="1200" dirty="0"/>
              <a:t>현재 게임 상태</a:t>
            </a:r>
            <a:r>
              <a:rPr lang="en-US" altLang="ko-KR" sz="1200" dirty="0"/>
              <a:t>(Phase, </a:t>
            </a:r>
            <a:r>
              <a:rPr lang="ko-KR" altLang="en-US" sz="1200" dirty="0"/>
              <a:t>필드 카드 유무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유효한 행동이 끊임없이 변합니다</a:t>
            </a:r>
            <a:r>
              <a:rPr lang="en-US" altLang="ko-KR" sz="1200" dirty="0"/>
              <a:t>.  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배틀 </a:t>
            </a:r>
            <a:r>
              <a:rPr lang="ko-KR" altLang="en-US" sz="1200" dirty="0" err="1"/>
              <a:t>페이즈가</a:t>
            </a:r>
            <a:r>
              <a:rPr lang="ko-KR" altLang="en-US" sz="1200" dirty="0"/>
              <a:t> 아닌데 공격 액션을 선택하거나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패에 카드가 없는데 카드 발동 액션을 시도하는 것은 무효한 행동입니다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무효한 행동을 에이전트가 탐색하도록 허용하면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학습 데이터의 대부분이 쓸모없는 경험으로 채워져 탐색 효율</a:t>
            </a:r>
            <a:r>
              <a:rPr lang="en-US" altLang="ko-KR" sz="1200" dirty="0"/>
              <a:t>(Sample Efficiency)</a:t>
            </a:r>
            <a:r>
              <a:rPr lang="ko-KR" altLang="en-US" sz="1200" dirty="0"/>
              <a:t>이 극도로 낮아지고</a:t>
            </a:r>
            <a:r>
              <a:rPr lang="en-US" altLang="ko-KR" sz="1200" dirty="0"/>
              <a:t>, </a:t>
            </a:r>
            <a:r>
              <a:rPr lang="ko-KR" altLang="en-US" sz="1200" dirty="0"/>
              <a:t>정책이 안정적으로 수렴하지 못하는 문제가 발생합니다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구현 및 작동 원리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이러한 비효율을 제거하기 위해 </a:t>
            </a:r>
            <a:r>
              <a:rPr lang="en-US" altLang="ko-KR" sz="1200" dirty="0"/>
              <a:t>Action Masking </a:t>
            </a:r>
            <a:r>
              <a:rPr lang="ko-KR" altLang="en-US" sz="1200" dirty="0"/>
              <a:t>기술을 도입했습니다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마스크 생성</a:t>
            </a:r>
            <a:r>
              <a:rPr lang="en-US" altLang="ko-KR" sz="1200" dirty="0"/>
              <a:t>: </a:t>
            </a:r>
            <a:r>
              <a:rPr lang="ko-KR" altLang="en-US" sz="1200" dirty="0"/>
              <a:t>시뮬레이터</a:t>
            </a:r>
            <a:r>
              <a:rPr lang="en-US" altLang="ko-KR" sz="1200" dirty="0"/>
              <a:t>(simul.py)</a:t>
            </a:r>
            <a:r>
              <a:rPr lang="ko-KR" altLang="en-US" sz="1200" dirty="0"/>
              <a:t>는 매 스텝마다 현재 상태</a:t>
            </a:r>
            <a:r>
              <a:rPr lang="en-US" altLang="ko-KR" sz="1200" dirty="0"/>
              <a:t>(state)</a:t>
            </a:r>
            <a:r>
              <a:rPr lang="ko-KR" altLang="en-US" sz="1200" dirty="0"/>
              <a:t>를 기반으로 </a:t>
            </a:r>
            <a:r>
              <a:rPr lang="en-US" altLang="ko-KR" sz="1200" dirty="0"/>
              <a:t>42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부울</a:t>
            </a:r>
            <a:r>
              <a:rPr lang="en-US" altLang="ko-KR" sz="1200" dirty="0"/>
              <a:t>(Boolean) </a:t>
            </a:r>
            <a:r>
              <a:rPr lang="ko-KR" altLang="en-US" sz="1200" dirty="0"/>
              <a:t>마스크를 생성합니다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마스크는 유효한 액션 인덱스만 </a:t>
            </a:r>
            <a:r>
              <a:rPr lang="en-US" altLang="ko-KR" sz="1200" dirty="0"/>
              <a:t>True</a:t>
            </a:r>
            <a:r>
              <a:rPr lang="ko-KR" altLang="en-US" sz="1200" dirty="0"/>
              <a:t>로 표시하고 나머지는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설정합니다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신경망 통합</a:t>
            </a:r>
            <a:r>
              <a:rPr lang="en-US" altLang="ko-KR" sz="1200" dirty="0"/>
              <a:t>: A2C (</a:t>
            </a:r>
            <a:r>
              <a:rPr lang="ko-KR" altLang="en-US" sz="1200" dirty="0"/>
              <a:t>혹은 </a:t>
            </a:r>
            <a:r>
              <a:rPr lang="en-US" altLang="ko-KR" sz="1200" dirty="0"/>
              <a:t>DDQN)</a:t>
            </a:r>
            <a:r>
              <a:rPr lang="ko-KR" altLang="en-US" sz="1200" dirty="0"/>
              <a:t>와 같은 신경망이 </a:t>
            </a:r>
            <a:r>
              <a:rPr lang="en-US" altLang="ko-KR" sz="1200" dirty="0"/>
              <a:t>42</a:t>
            </a:r>
            <a:r>
              <a:rPr lang="ko-KR" altLang="en-US" sz="1200" dirty="0"/>
              <a:t>개의 액션에 대한 최종 출력 값 </a:t>
            </a:r>
            <a:r>
              <a:rPr lang="en-US" altLang="ko-KR" sz="1200" dirty="0"/>
              <a:t>(Q-</a:t>
            </a:r>
            <a:r>
              <a:rPr lang="ko-KR" altLang="en-US" sz="1200" dirty="0"/>
              <a:t>값 또는 </a:t>
            </a:r>
            <a:r>
              <a:rPr lang="en-US" altLang="ko-KR" sz="1200" dirty="0"/>
              <a:t>Logits)</a:t>
            </a:r>
            <a:r>
              <a:rPr lang="ko-KR" altLang="en-US" sz="1200" dirty="0"/>
              <a:t>을 계산할 때</a:t>
            </a:r>
            <a:r>
              <a:rPr lang="en-US" altLang="ko-KR" sz="1200" dirty="0"/>
              <a:t>, </a:t>
            </a:r>
            <a:r>
              <a:rPr lang="ko-KR" altLang="en-US" sz="1200" dirty="0"/>
              <a:t>이 마스크를 적용합니다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확률 강제</a:t>
            </a:r>
            <a:r>
              <a:rPr lang="en-US" altLang="ko-KR" sz="1200" dirty="0"/>
              <a:t>: </a:t>
            </a:r>
            <a:r>
              <a:rPr lang="ko-KR" altLang="en-US" sz="1200" dirty="0"/>
              <a:t>마스크를 통해 무효한 액션의 출력 값을 음의 무한대에 가까운 값으로 설정합니다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적용하면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무효한 액션의 최종 선택 확률은 </a:t>
            </a:r>
            <a:r>
              <a:rPr lang="en-US" altLang="ko-KR" sz="1200" dirty="0"/>
              <a:t>0</a:t>
            </a:r>
            <a:r>
              <a:rPr lang="ko-KR" altLang="en-US" sz="1200" dirty="0"/>
              <a:t>으로 강제됩니다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기여도 및 효과</a:t>
            </a:r>
            <a:r>
              <a:rPr lang="en-US" altLang="ko-KR" sz="1200" dirty="0"/>
              <a:t>Action Masking</a:t>
            </a:r>
            <a:r>
              <a:rPr lang="ko-KR" altLang="en-US" sz="1200" dirty="0"/>
              <a:t>은 다음과 같은 핵심적인 기여를 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탐색 공간 축소</a:t>
            </a:r>
            <a:r>
              <a:rPr lang="en-US" altLang="ko-KR" sz="1200" dirty="0"/>
              <a:t>: </a:t>
            </a:r>
            <a:r>
              <a:rPr lang="ko-KR" altLang="en-US" sz="1200" dirty="0"/>
              <a:t>유효하지 않은 액션을 원천적으로 배제하여</a:t>
            </a:r>
            <a:r>
              <a:rPr lang="en-US" altLang="ko-KR" sz="1200" dirty="0"/>
              <a:t>, </a:t>
            </a:r>
            <a:r>
              <a:rPr lang="ko-KR" altLang="en-US" sz="1200" dirty="0"/>
              <a:t>에이전트가 최소한의 유효한 행동</a:t>
            </a:r>
            <a:r>
              <a:rPr lang="en-US" altLang="ko-KR" sz="1200" dirty="0"/>
              <a:t>(5~10</a:t>
            </a:r>
            <a:r>
              <a:rPr lang="ko-KR" altLang="en-US" sz="1200" dirty="0"/>
              <a:t>개</a:t>
            </a:r>
            <a:r>
              <a:rPr lang="en-US" altLang="ko-KR" sz="1200" dirty="0"/>
              <a:t>) </a:t>
            </a:r>
            <a:r>
              <a:rPr lang="ko-KR" altLang="en-US" sz="1200" dirty="0"/>
              <a:t>내에서만 정책을 학습하도록 강제했습니다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학습 안정성 증대</a:t>
            </a:r>
            <a:r>
              <a:rPr lang="en-US" altLang="ko-KR" sz="1200" dirty="0"/>
              <a:t>: </a:t>
            </a:r>
            <a:r>
              <a:rPr lang="ko-KR" altLang="en-US" sz="1200" dirty="0"/>
              <a:t>불필요한 노이즈를 제거하고 정책 업데이트의 분산</a:t>
            </a:r>
            <a:r>
              <a:rPr lang="en-US" altLang="ko-KR" sz="1200" dirty="0"/>
              <a:t>(Variance)</a:t>
            </a:r>
            <a:r>
              <a:rPr lang="ko-KR" altLang="en-US" sz="1200" dirty="0"/>
              <a:t>을 줄여</a:t>
            </a:r>
            <a:r>
              <a:rPr lang="en-US" altLang="ko-KR" sz="1200" dirty="0"/>
              <a:t>, </a:t>
            </a:r>
            <a:r>
              <a:rPr lang="ko-KR" altLang="en-US" sz="1200" dirty="0"/>
              <a:t>최적 정책으로의 수렴 속도와 안정성을 크게 향상시켰습니다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룰 기반 통합</a:t>
            </a:r>
            <a:r>
              <a:rPr lang="en-US" altLang="ko-KR" sz="1200" dirty="0"/>
              <a:t>: </a:t>
            </a:r>
            <a:r>
              <a:rPr lang="ko-KR" altLang="en-US" sz="1200" dirty="0"/>
              <a:t>복잡한 게임 룰의 제약 조건을 에이전트의 정책 결정 과정에 직접 통합하여 환경과의 상호작용을 더욱 현실적으로 만들었습니다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37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F777D-20E3-44A6-B0AE-1979BB04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D4411-EA3A-4481-99D8-6A75B99A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799"/>
            <a:ext cx="6454203" cy="39806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</a:t>
            </a:r>
            <a:r>
              <a:rPr lang="en-US" altLang="ko-KR" dirty="0" err="1"/>
              <a:t>game_state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valid = []</a:t>
            </a:r>
          </a:p>
          <a:p>
            <a:pPr marL="0" indent="0">
              <a:buNone/>
            </a:pPr>
            <a:r>
              <a:rPr lang="en-US" altLang="ko-KR" dirty="0"/>
              <a:t>    if </a:t>
            </a:r>
            <a:r>
              <a:rPr lang="en-US" altLang="ko-KR" dirty="0" err="1"/>
              <a:t>game_state.phase</a:t>
            </a:r>
            <a:r>
              <a:rPr lang="en-US" altLang="ko-KR" dirty="0"/>
              <a:t> == "main1":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game_state.player.spell_trap_zones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card: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(Action(ACTIVATE_TRAP, </a:t>
            </a:r>
            <a:r>
              <a:rPr lang="en-US" altLang="ko-KR" dirty="0" err="1"/>
              <a:t>zone_index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game_state.player.hand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 and </a:t>
            </a:r>
            <a:r>
              <a:rPr lang="en-US" altLang="ko-KR" dirty="0" err="1"/>
              <a:t>card.card_type</a:t>
            </a:r>
            <a:r>
              <a:rPr lang="en-US" altLang="ko-KR" dirty="0"/>
              <a:t> == "spell":</a:t>
            </a:r>
          </a:p>
          <a:p>
            <a:pPr marL="0" indent="0">
              <a:buNone/>
            </a:pPr>
            <a:r>
              <a:rPr lang="en-US" altLang="ko-KR" dirty="0"/>
              <a:t>        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(Action(ACTIVATE_SPELL, </a:t>
            </a:r>
            <a:r>
              <a:rPr lang="en-US" altLang="ko-KR" dirty="0" err="1"/>
              <a:t>card_index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(Action(CHANGE_PHASE))</a:t>
            </a:r>
          </a:p>
          <a:p>
            <a:pPr marL="0" indent="0">
              <a:buNone/>
            </a:pPr>
            <a:r>
              <a:rPr lang="en-US" altLang="ko-KR" dirty="0"/>
              <a:t>    return valid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37830-B42F-465F-9006-CEA887E2BA41}"/>
              </a:ext>
            </a:extLst>
          </p:cNvPr>
          <p:cNvSpPr txBox="1"/>
          <p:nvPr/>
        </p:nvSpPr>
        <p:spPr>
          <a:xfrm>
            <a:off x="1141413" y="5047488"/>
            <a:ext cx="606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/>
              <a:t>phase, 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손패를</a:t>
            </a:r>
            <a:r>
              <a:rPr lang="ko-KR" altLang="en-US" dirty="0"/>
              <a:t> 보고 </a:t>
            </a:r>
            <a:r>
              <a:rPr lang="ko-KR" altLang="en-US" dirty="0" err="1"/>
              <a:t>룰상</a:t>
            </a:r>
            <a:r>
              <a:rPr lang="ko-KR" altLang="en-US" dirty="0"/>
              <a:t> 가능한 행동만 모은다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규칙 위반 행동은 여기서부터 자동 배제됨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 액션 리스트 → </a:t>
            </a:r>
            <a:r>
              <a:rPr lang="en-US" altLang="ko-KR" dirty="0"/>
              <a:t>42</a:t>
            </a:r>
            <a:r>
              <a:rPr lang="ko-KR" altLang="en-US" dirty="0"/>
              <a:t>칸 </a:t>
            </a:r>
            <a:r>
              <a:rPr lang="en-US" altLang="ko-KR" dirty="0" err="1"/>
              <a:t>boolean</a:t>
            </a:r>
            <a:r>
              <a:rPr lang="en-US" altLang="ko-KR" dirty="0"/>
              <a:t> mask (True=</a:t>
            </a:r>
            <a:r>
              <a:rPr lang="ko-KR" altLang="en-US" dirty="0"/>
              <a:t>선택 가능</a:t>
            </a:r>
            <a:r>
              <a:rPr lang="en-US" altLang="ko-KR" dirty="0"/>
              <a:t>)</a:t>
            </a:r>
            <a:r>
              <a:rPr lang="ko-KR" altLang="en-US" dirty="0"/>
              <a:t>에이전트는 이 벡터로 “할 수 있는 것만” 고르게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53944-FFB0-4407-9872-73418316666E}"/>
              </a:ext>
            </a:extLst>
          </p:cNvPr>
          <p:cNvSpPr txBox="1"/>
          <p:nvPr/>
        </p:nvSpPr>
        <p:spPr>
          <a:xfrm>
            <a:off x="7595616" y="1066799"/>
            <a:ext cx="4194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-42</a:t>
            </a:r>
            <a:r>
              <a:rPr lang="ko-KR" altLang="en-US" dirty="0"/>
              <a:t>차원 </a:t>
            </a:r>
            <a:r>
              <a:rPr lang="en-US" altLang="ko-KR" dirty="0"/>
              <a:t>Boolean Mask </a:t>
            </a:r>
            <a:r>
              <a:rPr lang="ko-KR" altLang="en-US" dirty="0"/>
              <a:t>변환 </a:t>
            </a:r>
            <a:r>
              <a:rPr lang="en-US" altLang="ko-KR" dirty="0"/>
              <a:t>— Env-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actions = </a:t>
            </a:r>
            <a:r>
              <a:rPr lang="en-US" altLang="ko-KR" dirty="0" err="1"/>
              <a:t>ActionSpace.get_valid_actions</a:t>
            </a:r>
            <a:r>
              <a:rPr lang="en-US" altLang="ko-KR" dirty="0"/>
              <a:t>(</a:t>
            </a:r>
            <a:r>
              <a:rPr lang="en-US" altLang="ko-KR" dirty="0" err="1"/>
              <a:t>self.simulator.game_state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mask = </a:t>
            </a:r>
            <a:r>
              <a:rPr lang="en-US" altLang="ko-KR" dirty="0" err="1"/>
              <a:t>np.zeros</a:t>
            </a:r>
            <a:r>
              <a:rPr lang="en-US" altLang="ko-KR" dirty="0"/>
              <a:t>(</a:t>
            </a:r>
            <a:r>
              <a:rPr lang="en-US" altLang="ko-KR" dirty="0" err="1"/>
              <a:t>self.action_size</a:t>
            </a:r>
            <a:r>
              <a:rPr lang="en-US" altLang="ko-KR" dirty="0"/>
              <a:t>, </a:t>
            </a:r>
            <a:r>
              <a:rPr lang="en-US" altLang="ko-KR" dirty="0" err="1"/>
              <a:t>dtype</a:t>
            </a:r>
            <a:r>
              <a:rPr lang="en-US" altLang="ko-KR" dirty="0"/>
              <a:t>=bool)</a:t>
            </a:r>
          </a:p>
          <a:p>
            <a:r>
              <a:rPr lang="en-US" altLang="ko-KR" dirty="0"/>
              <a:t>    for a in actions:</a:t>
            </a:r>
          </a:p>
          <a:p>
            <a:r>
              <a:rPr lang="en-US" altLang="ko-KR" dirty="0"/>
              <a:t>        mask[</a:t>
            </a:r>
            <a:r>
              <a:rPr lang="en-US" altLang="ko-KR" dirty="0" err="1"/>
              <a:t>ActionSpace.action_to_index</a:t>
            </a:r>
            <a:r>
              <a:rPr lang="en-US" altLang="ko-KR" dirty="0"/>
              <a:t>(a)] = True</a:t>
            </a:r>
          </a:p>
          <a:p>
            <a:r>
              <a:rPr lang="en-US" altLang="ko-KR" dirty="0"/>
              <a:t>    return mask</a:t>
            </a:r>
          </a:p>
        </p:txBody>
      </p:sp>
    </p:spTree>
    <p:extLst>
      <p:ext uri="{BB962C8B-B14F-4D97-AF65-F5344CB8AC3E}">
        <p14:creationId xmlns:p14="http://schemas.microsoft.com/office/powerpoint/2010/main" val="6138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B71E3-A96D-461D-813A-BDCE6A0B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ui-sans-serif"/>
              </a:rPr>
              <a:t>마스크 적용 </a:t>
            </a:r>
            <a:r>
              <a:rPr lang="en-US" altLang="ko-KR" b="1" dirty="0">
                <a:latin typeface="ui-sans-serif"/>
              </a:rPr>
              <a:t>— Agent (Policy / DQN </a:t>
            </a:r>
            <a:r>
              <a:rPr lang="ko-KR" altLang="en-US" b="1" dirty="0">
                <a:latin typeface="ui-sans-serif"/>
              </a:rPr>
              <a:t>공통 원리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B5621-2EA4-46E7-91EF-5B8898D10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102095" cy="192017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REINFORCE/A2C </a:t>
            </a:r>
            <a:r>
              <a:rPr lang="ko-KR" altLang="en-US" b="1" dirty="0"/>
              <a:t>적용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probs = </a:t>
            </a:r>
            <a:r>
              <a:rPr lang="en-US" altLang="ko-KR" dirty="0" err="1"/>
              <a:t>self.policy_net.get_action_probs</a:t>
            </a:r>
            <a:r>
              <a:rPr lang="en-US" altLang="ko-KR" dirty="0"/>
              <a:t>(state, </a:t>
            </a:r>
            <a:r>
              <a:rPr lang="en-US" altLang="ko-KR" dirty="0" err="1"/>
              <a:t>valid_mask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dist</a:t>
            </a:r>
            <a:r>
              <a:rPr lang="en-US" altLang="ko-KR" dirty="0"/>
              <a:t> = Categorical(probs)</a:t>
            </a:r>
          </a:p>
          <a:p>
            <a:pPr marL="0" indent="0">
              <a:buNone/>
            </a:pPr>
            <a:r>
              <a:rPr lang="en-US" altLang="ko-KR" dirty="0"/>
              <a:t>action = </a:t>
            </a:r>
            <a:r>
              <a:rPr lang="en-US" altLang="ko-KR" dirty="0" err="1"/>
              <a:t>dist.sample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=======================================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4F2B2-ECD5-47B0-A650-C5BB336B9B88}"/>
              </a:ext>
            </a:extLst>
          </p:cNvPr>
          <p:cNvSpPr txBox="1"/>
          <p:nvPr/>
        </p:nvSpPr>
        <p:spPr>
          <a:xfrm>
            <a:off x="1141412" y="4169664"/>
            <a:ext cx="610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ui-sans-serif"/>
              </a:rPr>
              <a:t>DQN</a:t>
            </a:r>
            <a:r>
              <a:rPr lang="ko-KR" altLang="en-US" b="1" dirty="0">
                <a:latin typeface="ui-sans-serif"/>
              </a:rPr>
              <a:t>적용</a:t>
            </a:r>
            <a:endParaRPr lang="en-US" altLang="ko-KR" b="1" dirty="0">
              <a:latin typeface="ui-sans-serif"/>
            </a:endParaRPr>
          </a:p>
          <a:p>
            <a:endParaRPr lang="en-US" altLang="ko-KR" dirty="0"/>
          </a:p>
          <a:p>
            <a:r>
              <a:rPr lang="ko-KR" altLang="en-US" dirty="0" err="1"/>
              <a:t>q</a:t>
            </a:r>
            <a:r>
              <a:rPr lang="ko-KR" altLang="en-US" dirty="0"/>
              <a:t> = </a:t>
            </a:r>
            <a:r>
              <a:rPr lang="ko-KR" altLang="en-US" dirty="0" err="1"/>
              <a:t>self.q_network</a:t>
            </a:r>
            <a:r>
              <a:rPr lang="ko-KR" altLang="en-US" dirty="0"/>
              <a:t>(</a:t>
            </a:r>
            <a:r>
              <a:rPr lang="ko-KR" altLang="en-US" dirty="0" err="1"/>
              <a:t>state</a:t>
            </a:r>
            <a:r>
              <a:rPr lang="ko-KR" altLang="en-US" dirty="0"/>
              <a:t>)[0]</a:t>
            </a:r>
          </a:p>
          <a:p>
            <a:r>
              <a:rPr lang="ko-KR" altLang="en-US" dirty="0" err="1"/>
              <a:t>q</a:t>
            </a:r>
            <a:r>
              <a:rPr lang="ko-KR" altLang="en-US" dirty="0"/>
              <a:t>[~</a:t>
            </a:r>
            <a:r>
              <a:rPr lang="ko-KR" altLang="en-US" dirty="0" err="1"/>
              <a:t>valid_mask</a:t>
            </a:r>
            <a:r>
              <a:rPr lang="ko-KR" altLang="en-US" dirty="0"/>
              <a:t>] = -np.inf</a:t>
            </a:r>
          </a:p>
          <a:p>
            <a:r>
              <a:rPr lang="ko-KR" altLang="en-US" dirty="0" err="1"/>
              <a:t>action</a:t>
            </a:r>
            <a:r>
              <a:rPr lang="ko-KR" altLang="en-US" dirty="0"/>
              <a:t> = </a:t>
            </a:r>
            <a:r>
              <a:rPr lang="ko-KR" altLang="en-US" dirty="0" err="1"/>
              <a:t>q.argmax</a:t>
            </a:r>
            <a:r>
              <a:rPr lang="ko-KR" alt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5327-B6FF-4995-B8A1-1E2CF5B2F7D8}"/>
              </a:ext>
            </a:extLst>
          </p:cNvPr>
          <p:cNvSpPr txBox="1"/>
          <p:nvPr/>
        </p:nvSpPr>
        <p:spPr>
          <a:xfrm>
            <a:off x="7243506" y="2097088"/>
            <a:ext cx="4460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Policy </a:t>
            </a:r>
            <a:r>
              <a:rPr lang="ko-KR" altLang="en-US" dirty="0"/>
              <a:t>계열</a:t>
            </a:r>
            <a:r>
              <a:rPr lang="en-US" altLang="ko-KR" dirty="0"/>
              <a:t>: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전에 </a:t>
            </a:r>
            <a:r>
              <a:rPr lang="en-US" altLang="ko-KR" dirty="0"/>
              <a:t>invalid action </a:t>
            </a:r>
            <a:r>
              <a:rPr lang="ko-KR" altLang="en-US" dirty="0"/>
              <a:t>확률을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r>
              <a:rPr lang="en-US" altLang="ko-KR" dirty="0"/>
              <a:t>DQN </a:t>
            </a:r>
            <a:r>
              <a:rPr lang="ko-KR" altLang="en-US" dirty="0"/>
              <a:t>계열</a:t>
            </a:r>
            <a:r>
              <a:rPr lang="en-US" altLang="ko-KR" dirty="0"/>
              <a:t>: Q</a:t>
            </a:r>
            <a:r>
              <a:rPr lang="ko-KR" altLang="en-US" dirty="0"/>
              <a:t>값을 </a:t>
            </a:r>
            <a:r>
              <a:rPr lang="en-US" altLang="ko-KR" dirty="0"/>
              <a:t>-inf</a:t>
            </a:r>
            <a:r>
              <a:rPr lang="ko-KR" altLang="en-US" dirty="0"/>
              <a:t>로 만들어 절대 선택 불가 상태로 </a:t>
            </a:r>
            <a:r>
              <a:rPr lang="ko-KR" altLang="en-US" dirty="0" err="1"/>
              <a:t>만듦결과적으로</a:t>
            </a:r>
            <a:r>
              <a:rPr lang="ko-KR" altLang="en-US" dirty="0"/>
              <a:t> 불가능한 행동은 모델이 “아예 선택할 수 없음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9AFB0-63E6-405E-89C8-169DA7323C1D}"/>
              </a:ext>
            </a:extLst>
          </p:cNvPr>
          <p:cNvSpPr txBox="1"/>
          <p:nvPr/>
        </p:nvSpPr>
        <p:spPr>
          <a:xfrm>
            <a:off x="7243506" y="3892666"/>
            <a:ext cx="40584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요약하면</a:t>
            </a:r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 err="1"/>
              <a:t>ActionSpace</a:t>
            </a:r>
            <a:r>
              <a:rPr lang="ko-KR" altLang="en-US" dirty="0"/>
              <a:t>가 룰 기반으로 가능한 행동만 먼저 필터링한다</a:t>
            </a:r>
            <a:r>
              <a:rPr lang="en-US" altLang="ko-KR" dirty="0"/>
              <a:t>.Env</a:t>
            </a:r>
            <a:r>
              <a:rPr lang="ko-KR" altLang="en-US" dirty="0"/>
              <a:t>가 이를 </a:t>
            </a:r>
            <a:r>
              <a:rPr lang="en-US" altLang="ko-KR" dirty="0"/>
              <a:t>42</a:t>
            </a:r>
            <a:r>
              <a:rPr lang="ko-KR" altLang="en-US" dirty="0"/>
              <a:t>차원 </a:t>
            </a:r>
            <a:r>
              <a:rPr lang="en-US" altLang="ko-KR" dirty="0"/>
              <a:t>action mask</a:t>
            </a:r>
            <a:r>
              <a:rPr lang="ko-KR" altLang="en-US" dirty="0"/>
              <a:t>로 변환해 </a:t>
            </a:r>
            <a:r>
              <a:rPr lang="en-US" altLang="ko-KR" dirty="0"/>
              <a:t>agent</a:t>
            </a:r>
            <a:r>
              <a:rPr lang="ko-KR" altLang="en-US" dirty="0"/>
              <a:t>에게 전달한다</a:t>
            </a:r>
            <a:r>
              <a:rPr lang="en-US" altLang="ko-KR" dirty="0"/>
              <a:t>.Agent</a:t>
            </a:r>
            <a:r>
              <a:rPr lang="ko-KR" altLang="en-US" dirty="0"/>
              <a:t>는 </a:t>
            </a:r>
            <a:r>
              <a:rPr lang="en-US" altLang="ko-KR" dirty="0"/>
              <a:t>mask</a:t>
            </a:r>
            <a:r>
              <a:rPr lang="ko-KR" altLang="en-US" dirty="0"/>
              <a:t>로 불가능한 행동의 확률</a:t>
            </a:r>
            <a:r>
              <a:rPr lang="en-US" altLang="ko-KR" dirty="0"/>
              <a:t>/Q</a:t>
            </a:r>
            <a:r>
              <a:rPr lang="ko-KR" altLang="en-US" dirty="0"/>
              <a:t>값을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-inf</a:t>
            </a:r>
            <a:r>
              <a:rPr lang="ko-KR" altLang="en-US" dirty="0"/>
              <a:t>로 만들어 완전 차단한다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45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4D2F7-4F00-4557-BC43-3FC1833F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>
                <a:latin typeface="Google Sans Flex"/>
              </a:rPr>
              <a:t>2-5 Reward (</a:t>
            </a:r>
            <a:r>
              <a:rPr lang="ko-KR" altLang="en-US" b="1" dirty="0">
                <a:latin typeface="Google Sans Flex"/>
              </a:rPr>
              <a:t>보상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7ADEC-8182-4398-8534-650E85F2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0304"/>
            <a:ext cx="9905999" cy="4120897"/>
          </a:xfrm>
        </p:spPr>
        <p:txBody>
          <a:bodyPr>
            <a:normAutofit/>
          </a:bodyPr>
          <a:lstStyle/>
          <a:p>
            <a:r>
              <a:rPr lang="ko-KR" altLang="en-US" dirty="0"/>
              <a:t>본 프로젝트의 목표인 </a:t>
            </a:r>
            <a:r>
              <a:rPr lang="en-US" altLang="ko-KR" b="1" dirty="0"/>
              <a:t>1</a:t>
            </a:r>
            <a:r>
              <a:rPr lang="ko-KR" altLang="en-US" b="1" dirty="0"/>
              <a:t>턴 킬</a:t>
            </a:r>
            <a:r>
              <a:rPr lang="en-US" altLang="ko-KR" b="1" dirty="0"/>
              <a:t>(One-Turn Kill)</a:t>
            </a:r>
            <a:r>
              <a:rPr lang="ko-KR" altLang="en-US" dirty="0"/>
              <a:t> 퍼즐은 성공 경로가 극도로 희소하여 보상이 거의 없는 </a:t>
            </a:r>
            <a:r>
              <a:rPr lang="ko-KR" altLang="en-US" b="1" dirty="0"/>
              <a:t>희소 보상</a:t>
            </a:r>
            <a:r>
              <a:rPr lang="en-US" altLang="ko-KR" b="1" dirty="0"/>
              <a:t>(Sparse Reward)</a:t>
            </a:r>
            <a:r>
              <a:rPr lang="ko-KR" altLang="en-US" dirty="0"/>
              <a:t> 문제의 전형입니다</a:t>
            </a:r>
            <a:r>
              <a:rPr lang="en-US" altLang="ko-KR" dirty="0"/>
              <a:t>. </a:t>
            </a:r>
            <a:r>
              <a:rPr lang="ko-KR" altLang="en-US" dirty="0"/>
              <a:t>에이전트가 탐색을 통해 우연히 정답 시퀀스를 찾기까지는 학습이 매우 비효율적입니다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해결하고 학습 속도를 높이기 위해</a:t>
            </a:r>
            <a:r>
              <a:rPr lang="en-US" altLang="ko-KR" dirty="0"/>
              <a:t>, </a:t>
            </a:r>
            <a:r>
              <a:rPr lang="ko-KR" altLang="en-US" dirty="0"/>
              <a:t>도메인 지식</a:t>
            </a:r>
            <a:r>
              <a:rPr lang="en-US" altLang="ko-KR" dirty="0"/>
              <a:t>(Yu-Gi-Oh!) </a:t>
            </a:r>
            <a:r>
              <a:rPr lang="ko-KR" altLang="en-US" dirty="0"/>
              <a:t>듀얼 규칙 및 퍼즐 정답 시퀀스</a:t>
            </a:r>
            <a:r>
              <a:rPr lang="en-US" altLang="ko-KR" dirty="0"/>
              <a:t>)</a:t>
            </a:r>
            <a:r>
              <a:rPr lang="ko-KR" altLang="en-US" dirty="0"/>
              <a:t>을 활용하여 중간 단계의 목표 달성 시 보상을 제공하는 </a:t>
            </a:r>
            <a:r>
              <a:rPr lang="en-US" altLang="ko-KR" dirty="0"/>
              <a:t>Reward Shaping (</a:t>
            </a:r>
            <a:r>
              <a:rPr lang="ko-KR" altLang="en-US" dirty="0"/>
              <a:t>밀집 보상</a:t>
            </a:r>
            <a:r>
              <a:rPr lang="en-US" altLang="ko-KR" dirty="0"/>
              <a:t>, Dense Reward)</a:t>
            </a:r>
            <a:r>
              <a:rPr lang="ko-KR" altLang="en-US" dirty="0"/>
              <a:t>을 설계하고 적용하였습니다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90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2AEEB-BE31-4C8C-BEFE-E2F77F05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4476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Reward Shaping</a:t>
            </a:r>
            <a:endParaRPr lang="ko-KR" altLang="en-US" cap="none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3DFDE-3D58-4157-B945-E6C3F76D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07" y="1085152"/>
            <a:ext cx="4878388" cy="44767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Oh Jama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40F317-6A1B-4E8F-AB52-3FA56D6D9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2" y="1066802"/>
            <a:ext cx="4878388" cy="46602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Ancient Kings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3F7AE8CB-22B2-4689-9206-71212FCE4B9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35379895"/>
              </p:ext>
            </p:extLst>
          </p:nvPr>
        </p:nvGraphicFramePr>
        <p:xfrm>
          <a:off x="6172200" y="1532828"/>
          <a:ext cx="4875212" cy="4744916"/>
        </p:xfrm>
        <a:graphic>
          <a:graphicData uri="http://schemas.openxmlformats.org/drawingml/2006/table">
            <a:tbl>
              <a:tblPr/>
              <a:tblGrid>
                <a:gridCol w="1218803">
                  <a:extLst>
                    <a:ext uri="{9D8B030D-6E8A-4147-A177-3AD203B41FA5}">
                      <a16:colId xmlns:a16="http://schemas.microsoft.com/office/drawing/2014/main" val="2474195711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447265404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1973740768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2754793277"/>
                    </a:ext>
                  </a:extLst>
                </a:gridCol>
              </a:tblGrid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(env_ancient_kings.py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47415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self.kuriboh_removed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상대의 직접 공격 방어 카드 제거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458100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회복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current_player_lp &gt; 1000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Mystik Wok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발동을 통한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 확보 및 시퀀스 진행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53029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Confiscation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 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감소 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$+20.0$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지불을 통해 핵심 카드를 발동하도록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3337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순서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 스텝별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self.step_n_completed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 \times 5$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정확한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시퀀스의 순차적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30017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Total ATK $\geq 4200$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공격 직전의 필드 세팅 완료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70993"/>
                  </a:ext>
                </a:extLst>
              </a:tr>
            </a:tbl>
          </a:graphicData>
        </a:graphic>
      </p:graphicFrame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69CA6658-B097-4142-97C1-6DFCACAA34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41212514"/>
              </p:ext>
            </p:extLst>
          </p:nvPr>
        </p:nvGraphicFramePr>
        <p:xfrm>
          <a:off x="912806" y="1532828"/>
          <a:ext cx="4878388" cy="4744918"/>
        </p:xfrm>
        <a:graphic>
          <a:graphicData uri="http://schemas.openxmlformats.org/drawingml/2006/table">
            <a:tbl>
              <a:tblPr/>
              <a:tblGrid>
                <a:gridCol w="1219597">
                  <a:extLst>
                    <a:ext uri="{9D8B030D-6E8A-4147-A177-3AD203B41FA5}">
                      <a16:colId xmlns:a16="http://schemas.microsoft.com/office/drawing/2014/main" val="1058047852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3406492691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406715193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816504858"/>
                    </a:ext>
                  </a:extLst>
                </a:gridCol>
              </a:tblGrid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(env_oh_jama.py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240115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순차적 시퀀스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ojama_trio_used $\to$ zero_gravity_used $\to$ big_evo_pill_used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Trio - Zero Gravity - Big Evolution Pill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정확한 발동 순서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91909"/>
                  </a:ext>
                </a:extLst>
              </a:tr>
              <a:tr h="1333656"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Token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공격 표시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token_in_attack &gt; prev_token_in_attack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 \times \text{New Tokens}$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Zero Gravity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발동을 통해 공격력이 높은 토큰이 공격 표시로 전환되도록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데미지의 핵심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46160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reflect_bounder_safe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몬스터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전투 반사 데미지를 회피하도록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안전성 확보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606824"/>
                  </a:ext>
                </a:extLst>
              </a:tr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Bounder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 및 토큰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 공격 표시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턴 </a:t>
                      </a:r>
                      <a:r>
                        <a:rPr lang="ko-KR" altLang="en-US" sz="9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킬을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위한 최종 필드 상태 달성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06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4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5782B7DD-222F-4C06-866E-90C2820D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0682"/>
          </a:xfrm>
        </p:spPr>
        <p:txBody>
          <a:bodyPr/>
          <a:lstStyle/>
          <a:p>
            <a:r>
              <a:rPr lang="en-US" altLang="ko-KR" b="1" dirty="0">
                <a:latin typeface="Google Sans Flex"/>
              </a:rPr>
              <a:t>Reward Shaping (</a:t>
            </a:r>
            <a:r>
              <a:rPr lang="ko-KR" altLang="en-US" b="1" dirty="0">
                <a:latin typeface="Google Sans Flex"/>
              </a:rPr>
              <a:t>보상 설계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파트 최종 구조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036168-2F2A-45B2-B099-CA835A55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9200"/>
            <a:ext cx="9905999" cy="5230368"/>
          </a:xfrm>
        </p:spPr>
        <p:txBody>
          <a:bodyPr>
            <a:normAutofit fontScale="40000" lnSpcReduction="20000"/>
          </a:bodyPr>
          <a:lstStyle/>
          <a:p>
            <a:r>
              <a:rPr lang="ko-KR" altLang="en-US" sz="3000" dirty="0">
                <a:latin typeface="Google Sans Flex"/>
              </a:rPr>
              <a:t>바로 </a:t>
            </a:r>
            <a:r>
              <a:rPr lang="ko-KR" altLang="en-US" sz="3000" b="1" dirty="0">
                <a:latin typeface="Google Sans Flex"/>
              </a:rPr>
              <a:t>다층적인 보상 설계</a:t>
            </a:r>
            <a:r>
              <a:rPr lang="ko-KR" altLang="en-US" sz="3000" dirty="0">
                <a:latin typeface="Google Sans Flex"/>
              </a:rPr>
              <a:t>가 이 프로젝트의 핵심적인 기여 중 하나입니다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1. </a:t>
            </a:r>
            <a:r>
              <a:rPr lang="ko-KR" altLang="en-US" sz="3000" b="1" dirty="0">
                <a:latin typeface="Google Sans Flex"/>
              </a:rPr>
              <a:t>희소 보상 문제 정의 및 </a:t>
            </a:r>
            <a:r>
              <a:rPr lang="en-US" altLang="ko-KR" sz="3000" b="1" dirty="0">
                <a:latin typeface="Google Sans Flex"/>
              </a:rPr>
              <a:t>Reward Shaping </a:t>
            </a:r>
            <a:r>
              <a:rPr lang="ko-KR" altLang="en-US" sz="3000" b="1" dirty="0">
                <a:latin typeface="Google Sans Flex"/>
              </a:rPr>
              <a:t>도입 개요</a:t>
            </a:r>
          </a:p>
          <a:p>
            <a:pPr marL="0" indent="0">
              <a:buNone/>
            </a:pP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1</a:t>
            </a:r>
            <a:r>
              <a:rPr lang="ko-KR" altLang="en-US" sz="3000" dirty="0">
                <a:latin typeface="Google Sans Flex"/>
              </a:rPr>
              <a:t>턴 킬 퍼즐의 </a:t>
            </a:r>
            <a:r>
              <a:rPr lang="ko-KR" altLang="en-US" sz="3000" b="1" dirty="0">
                <a:latin typeface="Google Sans Flex"/>
              </a:rPr>
              <a:t>희소 보상</a:t>
            </a:r>
            <a:r>
              <a:rPr lang="en-US" altLang="ko-KR" sz="3000" b="1" dirty="0">
                <a:latin typeface="Google Sans Flex"/>
              </a:rPr>
              <a:t>(Sparse Reward)</a:t>
            </a:r>
            <a:r>
              <a:rPr lang="ko-KR" altLang="en-US" sz="3000" dirty="0">
                <a:latin typeface="Google Sans Flex"/>
              </a:rPr>
              <a:t> 문제를 지적하고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이를 해결하기 위해 </a:t>
            </a:r>
            <a:r>
              <a:rPr lang="ko-KR" altLang="en-US" sz="3000" b="1" dirty="0">
                <a:latin typeface="Google Sans Flex"/>
              </a:rPr>
              <a:t>도메인 지식</a:t>
            </a:r>
            <a:r>
              <a:rPr lang="ko-KR" altLang="en-US" sz="3000" dirty="0">
                <a:latin typeface="Google Sans Flex"/>
              </a:rPr>
              <a:t> 기반의 **밀집 보상</a:t>
            </a:r>
            <a:r>
              <a:rPr lang="en-US" altLang="ko-KR" sz="3000" dirty="0">
                <a:latin typeface="Google Sans Flex"/>
              </a:rPr>
              <a:t>(Dense Reward)**</a:t>
            </a:r>
            <a:r>
              <a:rPr lang="ko-KR" altLang="en-US" sz="3000" dirty="0">
                <a:latin typeface="Google Sans Flex"/>
              </a:rPr>
              <a:t>을 다층적으로 했습니다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 Level 1: </a:t>
            </a:r>
            <a:r>
              <a:rPr lang="ko-KR" altLang="en-US" sz="3000" b="1" dirty="0">
                <a:latin typeface="Google Sans Flex"/>
              </a:rPr>
              <a:t>공통 기본 밀집 보상 </a:t>
            </a:r>
            <a:r>
              <a:rPr lang="en-US" altLang="ko-KR" sz="3000" b="1" dirty="0">
                <a:latin typeface="Google Sans Flex"/>
              </a:rPr>
              <a:t>(Base Shaped Reward)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모든 퍼즐에 공통적으로 적용되며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에이전트가 </a:t>
            </a:r>
            <a:r>
              <a:rPr lang="ko-KR" altLang="en-US" sz="3000" b="1" dirty="0">
                <a:latin typeface="Google Sans Flex"/>
              </a:rPr>
              <a:t>유효하고 효율적인 게임 진행</a:t>
            </a:r>
            <a:r>
              <a:rPr lang="ko-KR" altLang="en-US" sz="3000" dirty="0">
                <a:latin typeface="Google Sans Flex"/>
              </a:rPr>
              <a:t>을 하도록 유도하는 보상 체계입니다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endParaRPr lang="ko-KR" altLang="en-US" sz="3000" dirty="0">
              <a:latin typeface="Google Sans Flex"/>
            </a:endParaRP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몬스터 소환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카드 발동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양의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dirty="0" err="1">
                <a:latin typeface="Google Sans Flex"/>
              </a:rPr>
              <a:t>base_reward</a:t>
            </a:r>
            <a:r>
              <a:rPr lang="en-US" altLang="ko-KR" sz="3000" dirty="0">
                <a:latin typeface="Google Sans Flex"/>
              </a:rPr>
              <a:t> * 0.5)</a:t>
            </a:r>
            <a:r>
              <a:rPr lang="ko-KR" altLang="en-US" sz="3000" dirty="0">
                <a:latin typeface="Google Sans Flex"/>
              </a:rPr>
              <a:t>을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의미 있는 행동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장려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 err="1">
                <a:latin typeface="Google Sans Flex"/>
              </a:rPr>
              <a:t>페이즈</a:t>
            </a:r>
            <a:r>
              <a:rPr lang="ko-KR" altLang="en-US" sz="3000" b="1" dirty="0">
                <a:latin typeface="Google Sans Flex"/>
              </a:rPr>
              <a:t> 전환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중립 행동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작은 음의 페널티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b="1" dirty="0">
                <a:latin typeface="Google Sans Flex"/>
              </a:rPr>
              <a:t>-0.1</a:t>
            </a:r>
            <a:r>
              <a:rPr lang="en-US" altLang="ko-KR" sz="3000" dirty="0">
                <a:latin typeface="Google Sans Flex"/>
              </a:rPr>
              <a:t>)</a:t>
            </a:r>
            <a:r>
              <a:rPr lang="ko-KR" altLang="en-US" sz="3000" dirty="0">
                <a:latin typeface="Google Sans Flex"/>
              </a:rPr>
              <a:t>를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불필요한 스텝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억제하고 최단 경로 탐색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상대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데미지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가장 큰 공통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(</a:t>
            </a:r>
            <a:r>
              <a:rPr lang="en-US" altLang="ko-KR" sz="3000" dirty="0" err="1">
                <a:latin typeface="Google Sans Flex"/>
              </a:rPr>
              <a:t>lp_damage</a:t>
            </a:r>
            <a:r>
              <a:rPr lang="en-US" altLang="ko-KR" sz="3000" dirty="0">
                <a:latin typeface="Google Sans Flex"/>
              </a:rPr>
              <a:t> / Initial LP) * 100.0)</a:t>
            </a:r>
            <a:r>
              <a:rPr lang="ko-KR" altLang="en-US" sz="3000" dirty="0">
                <a:latin typeface="Google Sans Flex"/>
              </a:rPr>
              <a:t>을 부여하여 최종 목표 달성 가속화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Ancient Kings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Ancient Kings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ko-KR" altLang="en-US" sz="3000" b="1" dirty="0">
                <a:latin typeface="Google Sans Flex"/>
              </a:rPr>
              <a:t>정확한 </a:t>
            </a:r>
            <a:r>
              <a:rPr lang="en-US" altLang="ko-KR" sz="3000" b="1" dirty="0">
                <a:latin typeface="Google Sans Flex"/>
              </a:rPr>
              <a:t>5</a:t>
            </a:r>
            <a:r>
              <a:rPr lang="ko-KR" altLang="en-US" sz="3000" b="1" dirty="0">
                <a:latin typeface="Google Sans Flex"/>
              </a:rPr>
              <a:t>단계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시퀀스</a:t>
            </a:r>
            <a:r>
              <a:rPr lang="ko-KR" altLang="en-US" sz="3000" dirty="0">
                <a:latin typeface="Google Sans Flex"/>
              </a:rPr>
              <a:t>를 순차적으로 달성하도록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LP </a:t>
            </a:r>
            <a:r>
              <a:rPr lang="ko-KR" altLang="en-US" sz="3000" dirty="0">
                <a:latin typeface="Google Sans Flex"/>
              </a:rPr>
              <a:t>회복</a:t>
            </a:r>
            <a:r>
              <a:rPr lang="en-US" altLang="ko-KR" sz="3000" dirty="0">
                <a:latin typeface="Google Sans Flex"/>
              </a:rPr>
              <a:t>, LP </a:t>
            </a:r>
            <a:r>
              <a:rPr lang="ko-KR" altLang="en-US" sz="3000" dirty="0">
                <a:latin typeface="Google Sans Flex"/>
              </a:rPr>
              <a:t>지불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en-US" altLang="ko-KR" sz="3000" dirty="0" err="1">
                <a:latin typeface="Google Sans Flex"/>
              </a:rPr>
              <a:t>Kuriboh</a:t>
            </a:r>
            <a:r>
              <a:rPr lang="en-US" altLang="ko-KR" sz="3000" dirty="0">
                <a:latin typeface="Google Sans Flex"/>
              </a:rPr>
              <a:t> </a:t>
            </a:r>
            <a:r>
              <a:rPr lang="ko-KR" altLang="en-US" sz="3000" dirty="0">
                <a:latin typeface="Google Sans Flex"/>
              </a:rPr>
              <a:t>제거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순서 보너스 등을 구체적인 보상 값과 함께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Oh Jama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Oh Jama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en-US" altLang="ko-KR" sz="3000" b="1" dirty="0">
                <a:latin typeface="Google Sans Flex"/>
              </a:rPr>
              <a:t>3</a:t>
            </a:r>
            <a:r>
              <a:rPr lang="ko-KR" altLang="en-US" sz="3000" b="1" dirty="0">
                <a:latin typeface="Google Sans Flex"/>
              </a:rPr>
              <a:t>단계 카드 시퀀스</a:t>
            </a:r>
            <a:r>
              <a:rPr lang="ko-KR" altLang="en-US" sz="3000" dirty="0">
                <a:latin typeface="Google Sans Flex"/>
              </a:rPr>
              <a:t>와 </a:t>
            </a:r>
            <a:r>
              <a:rPr lang="ko-KR" altLang="en-US" sz="3000" b="1" dirty="0">
                <a:latin typeface="Google Sans Flex"/>
              </a:rPr>
              <a:t>공격 표시 토큰 확보</a:t>
            </a:r>
            <a:r>
              <a:rPr lang="en-US" altLang="ko-KR" sz="3000" b="1" dirty="0">
                <a:latin typeface="Google Sans Flex"/>
              </a:rPr>
              <a:t>, </a:t>
            </a:r>
            <a:r>
              <a:rPr lang="ko-KR" altLang="en-US" sz="3000" b="1" dirty="0">
                <a:latin typeface="Google Sans Flex"/>
              </a:rPr>
              <a:t>수비 전환</a:t>
            </a:r>
            <a:r>
              <a:rPr lang="ko-KR" altLang="en-US" sz="3000" dirty="0">
                <a:latin typeface="Google Sans Flex"/>
              </a:rPr>
              <a:t> 등 안전 조치를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 err="1">
                <a:latin typeface="Google Sans Flex"/>
              </a:rPr>
              <a:t>Ojama</a:t>
            </a:r>
            <a:r>
              <a:rPr lang="en-US" altLang="ko-KR" sz="3000" dirty="0">
                <a:latin typeface="Google Sans Flex"/>
              </a:rPr>
              <a:t> Trio </a:t>
            </a:r>
            <a:r>
              <a:rPr lang="ko-KR" altLang="en-US" sz="3000" dirty="0">
                <a:latin typeface="Google Sans Flex"/>
              </a:rPr>
              <a:t>시퀀스 보너스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토큰 공격 표시 전환 보너스</a:t>
            </a:r>
            <a:r>
              <a:rPr lang="en-US" altLang="ko-KR" sz="3000" dirty="0">
                <a:latin typeface="Google Sans Flex"/>
              </a:rPr>
              <a:t>, Reflect Bounder </a:t>
            </a:r>
            <a:r>
              <a:rPr lang="ko-KR" altLang="en-US" sz="3000" dirty="0">
                <a:latin typeface="Google Sans Flex"/>
              </a:rPr>
              <a:t>수비 전환 보너스 등을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052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B65F-8B64-42BE-9F20-14CCD9E50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calculate_base_shaped_reward</a:t>
            </a:r>
            <a:r>
              <a:rPr lang="en-US" altLang="ko-KR" dirty="0"/>
              <a:t>(self, </a:t>
            </a:r>
            <a:r>
              <a:rPr lang="en-US" altLang="ko-KR" dirty="0" err="1"/>
              <a:t>base_reward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lp_damage</a:t>
            </a:r>
            <a:r>
              <a:rPr lang="en-US" altLang="ko-KR" dirty="0"/>
              <a:t> = </a:t>
            </a:r>
            <a:r>
              <a:rPr lang="en-US" altLang="ko-KR" dirty="0" err="1"/>
              <a:t>self.prev_op_lp</a:t>
            </a:r>
            <a:r>
              <a:rPr lang="en-US" altLang="ko-KR" dirty="0"/>
              <a:t> - </a:t>
            </a:r>
            <a:r>
              <a:rPr lang="en-US" altLang="ko-KR" dirty="0" err="1"/>
              <a:t>self.game.opponent.lp</a:t>
            </a:r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lp_damage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(</a:t>
            </a:r>
            <a:r>
              <a:rPr lang="en-US" altLang="ko-KR" dirty="0" err="1"/>
              <a:t>lp_damage</a:t>
            </a:r>
            <a:r>
              <a:rPr lang="en-US" altLang="ko-KR" dirty="0"/>
              <a:t> / </a:t>
            </a:r>
            <a:r>
              <a:rPr lang="en-US" altLang="ko-KR" dirty="0" err="1"/>
              <a:t>self.initial_lp</a:t>
            </a:r>
            <a:r>
              <a:rPr lang="en-US" altLang="ko-KR" dirty="0"/>
              <a:t>) * 100   # LP </a:t>
            </a:r>
            <a:r>
              <a:rPr lang="ko-KR" altLang="en-US" dirty="0"/>
              <a:t>감소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진행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&lt;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무효 행동 </a:t>
            </a:r>
            <a:r>
              <a:rPr lang="ko-KR" altLang="en-US" dirty="0" err="1"/>
              <a:t>패널티</a:t>
            </a:r>
            <a:r>
              <a:rPr lang="ko-KR" altLang="en-US" dirty="0"/>
              <a:t> 완화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return -0.1                                       # </a:t>
            </a:r>
            <a:r>
              <a:rPr lang="ko-KR" altLang="en-US" dirty="0"/>
              <a:t>의미 없는 행동 페널티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F91D2AD-CA52-4E9E-968E-26BB56EB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ui-sans-serif"/>
              </a:rPr>
              <a:t>공통 </a:t>
            </a:r>
            <a:r>
              <a:rPr lang="en-US" altLang="ko-KR" b="1" dirty="0">
                <a:latin typeface="ui-sans-serif"/>
              </a:rPr>
              <a:t>Reward Shaping (LP </a:t>
            </a:r>
            <a:r>
              <a:rPr lang="ko-KR" altLang="en-US" b="1" dirty="0">
                <a:latin typeface="ui-sans-serif"/>
              </a:rPr>
              <a:t>데미지 기반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306D58D-C944-42C9-97CD-6C72BDBD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5777817"/>
            <a:ext cx="87050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LP 감소를 가장 강하게 보상해 "전투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진전"을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명확히 인식하게 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 없는 행동은 작은 페널티로 탐색을 유도하면서도 불필요한 반복을 줄인다.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무효 행동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패널티를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과하게 주지 않아 학습이 꺾이지 않도록 안정성을 확보한다.</a:t>
            </a:r>
          </a:p>
        </p:txBody>
      </p:sp>
    </p:spTree>
    <p:extLst>
      <p:ext uri="{BB962C8B-B14F-4D97-AF65-F5344CB8AC3E}">
        <p14:creationId xmlns:p14="http://schemas.microsoft.com/office/powerpoint/2010/main" val="108245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974D4-5C2D-4B4A-824C-11345941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F6423-A43E-4514-BD5D-79910542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7296"/>
            <a:ext cx="9905999" cy="42521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문제제시</a:t>
            </a:r>
            <a:endParaRPr lang="en-US" altLang="ko-KR" dirty="0"/>
          </a:p>
          <a:p>
            <a:r>
              <a:rPr lang="en-US" altLang="ko-KR" dirty="0"/>
              <a:t>2. Puzzle Dule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문제 해결의 과정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  <a:endParaRPr lang="en-US" altLang="ko-KR" dirty="0"/>
          </a:p>
          <a:p>
            <a:r>
              <a:rPr lang="ko-KR" altLang="en-US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7454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5F5C4-D651-422D-AA7E-95C4A7B7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Oh Jama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</a:t>
            </a:r>
            <a:r>
              <a:rPr lang="ko-KR" altLang="en-US" b="1" dirty="0">
                <a:latin typeface="ui-sans-serif"/>
              </a:rPr>
              <a:t>순서 </a:t>
            </a:r>
            <a:r>
              <a:rPr lang="en-US" altLang="ko-KR" b="1" dirty="0">
                <a:latin typeface="ui-sans-serif"/>
              </a:rPr>
              <a:t>+ </a:t>
            </a:r>
            <a:r>
              <a:rPr lang="ko-KR" altLang="en-US" b="1" dirty="0">
                <a:latin typeface="ui-sans-serif"/>
              </a:rPr>
              <a:t>필드 상태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63543-5787-4F41-ACEE-79A7E5B2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066799"/>
            <a:ext cx="9905999" cy="47365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OjamaTrio</a:t>
            </a:r>
            <a:r>
              <a:rPr lang="en-US" altLang="ko-KR" dirty="0"/>
              <a:t>":     r += 20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ZeroGravity</a:t>
            </a:r>
            <a:r>
              <a:rPr lang="en-US" altLang="ko-KR" dirty="0"/>
              <a:t>":   r += 100 if </a:t>
            </a:r>
            <a:r>
              <a:rPr lang="en-US" altLang="ko-KR" dirty="0" err="1"/>
              <a:t>self.ojama_used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    r += 50 if </a:t>
            </a:r>
            <a:r>
              <a:rPr lang="en-US" altLang="ko-KR" dirty="0" err="1"/>
              <a:t>self.zero_grav_used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Token </a:t>
            </a:r>
            <a:r>
              <a:rPr lang="ko-KR" altLang="en-US" dirty="0"/>
              <a:t>공격표시</a:t>
            </a:r>
            <a:r>
              <a:rPr lang="en-US" altLang="ko-KR" dirty="0"/>
              <a:t>/Bounder </a:t>
            </a:r>
            <a:r>
              <a:rPr lang="ko-KR" altLang="en-US" dirty="0"/>
              <a:t>수비표시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new_token_in_attack</a:t>
            </a:r>
            <a:r>
              <a:rPr lang="en-US" altLang="ko-KR" dirty="0"/>
              <a:t>:       r += 50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bounder_in_defense</a:t>
            </a:r>
            <a:r>
              <a:rPr lang="en-US" altLang="ko-KR" dirty="0"/>
              <a:t>:        r += 30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퍼펙트 필드</a:t>
            </a:r>
            <a:r>
              <a:rPr lang="en-US" altLang="ko-KR" dirty="0"/>
              <a:t>(</a:t>
            </a:r>
            <a:r>
              <a:rPr lang="ko-KR" altLang="en-US" dirty="0"/>
              <a:t>공격 토큰 </a:t>
            </a:r>
            <a:r>
              <a:rPr lang="en-US" altLang="ko-KR" dirty="0"/>
              <a:t>3 + </a:t>
            </a:r>
            <a:r>
              <a:rPr lang="ko-KR" altLang="en-US" dirty="0"/>
              <a:t>수비 </a:t>
            </a:r>
            <a:r>
              <a:rPr lang="en-US" altLang="ko-KR" dirty="0"/>
              <a:t>Bounder)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perfect_field</a:t>
            </a:r>
            <a:r>
              <a:rPr lang="en-US" altLang="ko-KR" dirty="0"/>
              <a:t>:             r += 50</a:t>
            </a:r>
          </a:p>
          <a:p>
            <a:r>
              <a:rPr lang="en-US" altLang="ko-KR" dirty="0"/>
              <a:t>    return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C0C4B-EA0F-4800-A363-8AAFAACFF14E}"/>
              </a:ext>
            </a:extLst>
          </p:cNvPr>
          <p:cNvSpPr txBox="1"/>
          <p:nvPr/>
        </p:nvSpPr>
        <p:spPr>
          <a:xfrm>
            <a:off x="1141410" y="5639317"/>
            <a:ext cx="82997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effectLst/>
                <a:latin typeface="ui-sans-serif"/>
              </a:rPr>
              <a:t>Ojama</a:t>
            </a:r>
            <a:r>
              <a:rPr lang="en-US" altLang="ko-KR" b="1" i="0" dirty="0">
                <a:effectLst/>
                <a:latin typeface="ui-sans-serif"/>
              </a:rPr>
              <a:t> Trio → Zero Gravity → Big Evolution Pill</a:t>
            </a:r>
            <a:r>
              <a:rPr lang="ko-KR" altLang="en-US" b="0" i="0" dirty="0">
                <a:effectLst/>
                <a:latin typeface="ui-sans-serif"/>
              </a:rPr>
              <a:t> 정답 순서를 강하게 유도한다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Token </a:t>
            </a:r>
            <a:r>
              <a:rPr lang="ko-KR" altLang="en-US" b="0" i="0" dirty="0">
                <a:effectLst/>
                <a:latin typeface="ui-sans-serif"/>
              </a:rPr>
              <a:t>공격표시 </a:t>
            </a:r>
            <a:r>
              <a:rPr lang="en-US" altLang="ko-KR" b="0" i="0" dirty="0">
                <a:effectLst/>
                <a:latin typeface="ui-sans-serif"/>
              </a:rPr>
              <a:t>&amp; Bounder </a:t>
            </a:r>
            <a:r>
              <a:rPr lang="ko-KR" altLang="en-US" b="0" i="0" dirty="0">
                <a:effectLst/>
                <a:latin typeface="ui-sans-serif"/>
              </a:rPr>
              <a:t>수비표시 등 </a:t>
            </a:r>
            <a:r>
              <a:rPr lang="ko-KR" altLang="en-US" b="1" i="0" dirty="0">
                <a:effectLst/>
                <a:latin typeface="ui-sans-serif"/>
              </a:rPr>
              <a:t>필드 상태의 정확한 구성</a:t>
            </a:r>
            <a:r>
              <a:rPr lang="ko-KR" altLang="en-US" b="0" i="0" dirty="0">
                <a:effectLst/>
                <a:latin typeface="ui-sans-serif"/>
              </a:rPr>
              <a:t>에 보상을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잘못된 순서나 위험한 상태는 빠르게 페널티를 줘 </a:t>
            </a:r>
            <a:r>
              <a:rPr lang="ko-KR" altLang="en-US" b="1" i="0" dirty="0">
                <a:effectLst/>
                <a:latin typeface="ui-sans-serif"/>
              </a:rPr>
              <a:t>탐색 공간을 줄이고 수렴을 가속</a:t>
            </a:r>
            <a:r>
              <a:rPr lang="ko-KR" altLang="en-US" b="0" i="0" dirty="0">
                <a:effectLst/>
                <a:latin typeface="ui-sans-serif"/>
              </a:rPr>
              <a:t>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063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8EDF1-9765-4FC0-B0EB-15D0D405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22" y="350294"/>
            <a:ext cx="10827955" cy="57629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Ancient Kings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(5</a:t>
            </a:r>
            <a:r>
              <a:rPr lang="ko-KR" altLang="en-US" b="1" dirty="0">
                <a:latin typeface="ui-sans-serif"/>
              </a:rPr>
              <a:t>단계 정답 시퀀스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CE990-93B1-4E47-B9E3-8E9604B12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926592"/>
            <a:ext cx="4878389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# Step 1: Pill → </a:t>
            </a:r>
            <a:r>
              <a:rPr lang="en-US" altLang="ko-KR" dirty="0" err="1"/>
              <a:t>Megazowler</a:t>
            </a:r>
            <a:endParaRPr lang="en-US" altLang="ko-KR" dirty="0"/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50 if </a:t>
            </a:r>
            <a:r>
              <a:rPr lang="en-US" altLang="ko-KR" dirty="0" err="1"/>
              <a:t>megazowler_summoned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Step 2: </a:t>
            </a:r>
            <a:r>
              <a:rPr lang="en-US" altLang="ko-KR" dirty="0" err="1"/>
              <a:t>Mystik</a:t>
            </a:r>
            <a:r>
              <a:rPr lang="en-US" altLang="ko-KR" dirty="0"/>
              <a:t> Wok (LP </a:t>
            </a:r>
            <a:r>
              <a:rPr lang="ko-KR" altLang="en-US" dirty="0"/>
              <a:t>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MystikWok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80 if </a:t>
            </a:r>
            <a:r>
              <a:rPr lang="en-US" altLang="ko-KR" dirty="0" err="1"/>
              <a:t>pill_done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# Step 3: Confiscation → </a:t>
            </a:r>
            <a:r>
              <a:rPr lang="en-US" altLang="ko-KR" dirty="0" err="1"/>
              <a:t>Kuriboh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kuriboh_removed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40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344C6C-D2C4-4E30-90C5-5FDC79743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26592"/>
            <a:ext cx="4875211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# Step 4/5: Ultimate Offering 1→2 (Beast → </a:t>
            </a:r>
            <a:r>
              <a:rPr lang="en-US" altLang="ko-KR" dirty="0" err="1"/>
              <a:t>Tyranno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mad_sword_summoned</a:t>
            </a:r>
            <a:r>
              <a:rPr lang="en-US" altLang="ko-KR" dirty="0"/>
              <a:t>:    r += 60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tyranno_summoned</a:t>
            </a:r>
            <a:r>
              <a:rPr lang="en-US" altLang="ko-KR" dirty="0"/>
              <a:t>:      r += 70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완벽한 시퀀스 보너스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sequence_all_done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100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직접 공격 보상</a:t>
            </a:r>
            <a:r>
              <a:rPr lang="en-US" altLang="ko-KR" dirty="0"/>
              <a:t>/</a:t>
            </a:r>
            <a:r>
              <a:rPr lang="ko-KR" altLang="en-US" dirty="0" err="1"/>
              <a:t>패널티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if action == "</a:t>
            </a:r>
            <a:r>
              <a:rPr lang="en-US" altLang="ko-KR" dirty="0" err="1"/>
              <a:t>DirectAttack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20 if </a:t>
            </a:r>
            <a:r>
              <a:rPr lang="en-US" altLang="ko-KR" dirty="0" err="1"/>
              <a:t>kuriboh_removed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return 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A358B-B632-4371-AC6A-396567C55644}"/>
              </a:ext>
            </a:extLst>
          </p:cNvPr>
          <p:cNvSpPr txBox="1"/>
          <p:nvPr/>
        </p:nvSpPr>
        <p:spPr>
          <a:xfrm>
            <a:off x="1141410" y="5329535"/>
            <a:ext cx="9758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5</a:t>
            </a:r>
            <a:r>
              <a:rPr lang="ko-KR" altLang="en-US" b="0" i="0" dirty="0">
                <a:effectLst/>
                <a:latin typeface="ui-sans-serif"/>
              </a:rPr>
              <a:t>단계 콤보 시퀀스</a:t>
            </a:r>
            <a:r>
              <a:rPr lang="en-US" altLang="ko-KR" b="0" i="0" dirty="0">
                <a:effectLst/>
                <a:latin typeface="ui-sans-serif"/>
              </a:rPr>
              <a:t>(1~5</a:t>
            </a:r>
            <a:r>
              <a:rPr lang="ko-KR" altLang="en-US" b="0" i="0" dirty="0">
                <a:effectLst/>
                <a:latin typeface="ui-sans-serif"/>
              </a:rPr>
              <a:t>단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를 따라가도록 단계별로 큰 보상을 부여한다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effectLst/>
                <a:latin typeface="ui-sans-serif"/>
              </a:rPr>
              <a:t>Kuriboh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제거</a:t>
            </a:r>
            <a:r>
              <a:rPr lang="en-US" altLang="ko-KR" b="0" i="0" dirty="0">
                <a:effectLst/>
                <a:latin typeface="ui-sans-serif"/>
              </a:rPr>
              <a:t>, LP </a:t>
            </a:r>
            <a:r>
              <a:rPr lang="ko-KR" altLang="en-US" b="0" i="0" dirty="0">
                <a:effectLst/>
                <a:latin typeface="ui-sans-serif"/>
              </a:rPr>
              <a:t>확보</a:t>
            </a:r>
            <a:r>
              <a:rPr lang="en-US" altLang="ko-KR" b="0" i="0" dirty="0">
                <a:effectLst/>
                <a:latin typeface="ui-sans-serif"/>
              </a:rPr>
              <a:t>, </a:t>
            </a:r>
            <a:r>
              <a:rPr lang="en-US" altLang="ko-KR" b="0" i="0" dirty="0" err="1">
                <a:effectLst/>
                <a:latin typeface="ui-sans-serif"/>
              </a:rPr>
              <a:t>Tyranno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소환 등 </a:t>
            </a:r>
            <a:r>
              <a:rPr lang="ko-KR" altLang="en-US" b="1" i="0" dirty="0">
                <a:effectLst/>
                <a:latin typeface="ui-sans-serif"/>
              </a:rPr>
              <a:t>승리 필수 조건 확인 시 추가 보상</a:t>
            </a:r>
            <a:r>
              <a:rPr lang="ko-KR" altLang="en-US" b="0" i="0" dirty="0">
                <a:effectLst/>
                <a:latin typeface="ui-sans-serif"/>
              </a:rPr>
              <a:t>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순서가 틀리거나 위험한 행동</a:t>
            </a:r>
            <a:r>
              <a:rPr lang="en-US" altLang="ko-KR" b="0" i="0" dirty="0">
                <a:effectLst/>
                <a:latin typeface="ui-sans-serif"/>
              </a:rPr>
              <a:t>(</a:t>
            </a:r>
            <a:r>
              <a:rPr lang="ko-KR" altLang="en-US" b="0" i="0" dirty="0">
                <a:effectLst/>
                <a:latin typeface="ui-sans-serif"/>
              </a:rPr>
              <a:t>직접 공격 등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에 페널티를 줘 </a:t>
            </a:r>
            <a:r>
              <a:rPr lang="ko-KR" altLang="en-US" b="1" i="0" dirty="0">
                <a:effectLst/>
                <a:latin typeface="ui-sans-serif"/>
              </a:rPr>
              <a:t>정답 루트만 빠르게 수렴</a:t>
            </a:r>
            <a:r>
              <a:rPr lang="ko-KR" altLang="en-US" b="0" i="0" dirty="0">
                <a:effectLst/>
                <a:latin typeface="ui-sans-serif"/>
              </a:rPr>
              <a:t>하게 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27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292F9-64A0-4744-B766-AA0C7C49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683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903F3-716E-4D33-9929-A2BC5159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95351"/>
            <a:ext cx="9905999" cy="439585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룰</a:t>
            </a:r>
            <a:r>
              <a:rPr lang="en-US" altLang="ko-KR" sz="2000" dirty="0"/>
              <a:t>&amp;</a:t>
            </a:r>
            <a:r>
              <a:rPr lang="ko-KR" altLang="en-US" sz="2000" dirty="0"/>
              <a:t>기초적인 환경의 조성 및 기초적인 </a:t>
            </a:r>
            <a:r>
              <a:rPr lang="en-US" altLang="ko-KR" sz="2000" dirty="0"/>
              <a:t>agent</a:t>
            </a:r>
            <a:r>
              <a:rPr lang="ko-KR" altLang="en-US" sz="2000" dirty="0"/>
              <a:t>로 학습을 진행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순수한 </a:t>
            </a:r>
            <a:r>
              <a:rPr lang="ko-KR" altLang="en-US" sz="2000" dirty="0" err="1"/>
              <a:t>노멀</a:t>
            </a:r>
            <a:r>
              <a:rPr lang="ko-KR" altLang="en-US" sz="2000" dirty="0"/>
              <a:t> 몬스터 만으로 진행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성공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차적으로 순서에 기반한 문제니까 </a:t>
            </a:r>
            <a:r>
              <a:rPr lang="en-US" altLang="ko-KR" sz="2000" dirty="0"/>
              <a:t>limitation learning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쓰자로</a:t>
            </a:r>
            <a:r>
              <a:rPr lang="ko-KR" altLang="en-US" sz="2000" dirty="0"/>
              <a:t> 방향을 잡아서 해봤습니다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결과로는 너무 틀에 </a:t>
            </a:r>
            <a:r>
              <a:rPr lang="ko-KR" altLang="en-US" sz="2000" dirty="0" err="1">
                <a:sym typeface="Wingdings" panose="05000000000000000000" pitchFamily="2" charset="2"/>
              </a:rPr>
              <a:t>가둬둬서</a:t>
            </a:r>
            <a:r>
              <a:rPr lang="ko-KR" altLang="en-US" sz="2000" dirty="0">
                <a:sym typeface="Wingdings" panose="05000000000000000000" pitchFamily="2" charset="2"/>
              </a:rPr>
              <a:t> 하드코딩 같은 형태가 되어 버려서 실패했습니다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세번째로 </a:t>
            </a:r>
            <a:r>
              <a:rPr lang="en-US" altLang="ko-KR" sz="2000" dirty="0"/>
              <a:t>Deep RL</a:t>
            </a:r>
            <a:r>
              <a:rPr lang="ko-KR" altLang="en-US" sz="2000" dirty="0"/>
              <a:t>을 사용해서 실행을 했다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 err="1"/>
              <a:t>Oh_Jama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Ancient_Kings</a:t>
            </a:r>
            <a:r>
              <a:rPr lang="ko-KR" altLang="en-US" sz="2000" dirty="0"/>
              <a:t>는</a:t>
            </a:r>
            <a:r>
              <a:rPr lang="en-US" altLang="ko-KR" sz="2000" dirty="0"/>
              <a:t> A2C</a:t>
            </a:r>
            <a:r>
              <a:rPr lang="ko-KR" altLang="en-US" sz="2000" dirty="0"/>
              <a:t>알고리즘이 제일 정확히 풀었다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결과적으로는 문제풀이 자체는 </a:t>
            </a:r>
            <a:r>
              <a:rPr lang="ko-KR" altLang="en-US" sz="2000" dirty="0"/>
              <a:t>해결을 했으나 매번 실행 시 결과가 바뀌어서 해결의 결과가 애매했다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6114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BDC735-86C8-4CD2-A202-6F5F9C3C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66" y="1168776"/>
            <a:ext cx="4479503" cy="5361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4A634D-082E-402A-9732-7BD8DC88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130" y="1163781"/>
            <a:ext cx="4648849" cy="5361709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EA434AB4-0460-4D37-A5AB-D261D20A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515"/>
            <a:ext cx="9905998" cy="836267"/>
          </a:xfrm>
        </p:spPr>
        <p:txBody>
          <a:bodyPr/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파일구조</a:t>
            </a:r>
            <a:r>
              <a:rPr lang="en-US" altLang="ko-KR" dirty="0"/>
              <a:t>&amp;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5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06C2-93C7-4BF6-B653-7EF91DFB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1518"/>
          </a:xfrm>
        </p:spPr>
        <p:txBody>
          <a:bodyPr/>
          <a:lstStyle/>
          <a:p>
            <a:pPr algn="ctr"/>
            <a:r>
              <a:rPr lang="en-US" altLang="ko-KR" dirty="0"/>
              <a:t>4. </a:t>
            </a:r>
            <a:r>
              <a:rPr lang="ko-KR" altLang="en-US" dirty="0"/>
              <a:t>문제 해결의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6407A-99C8-4175-9DD2-5FB15883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0036"/>
            <a:ext cx="10045144" cy="473231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 err="1"/>
              <a:t>Oh_Jama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dirty="0"/>
              <a:t>각각의 </a:t>
            </a:r>
            <a:r>
              <a:rPr lang="ko-KR" altLang="en-US" dirty="0" err="1"/>
              <a:t>퍼즐듀얼을</a:t>
            </a:r>
            <a:r>
              <a:rPr lang="ko-KR" altLang="en-US" dirty="0"/>
              <a:t> </a:t>
            </a:r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으로 진행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이건 성공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두개의 퍼즐을 전이학습으로 할 수 있는 타입으로 진화 시켜 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고정된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aciton</a:t>
            </a:r>
            <a:r>
              <a:rPr lang="ko-KR" altLang="en-US" dirty="0">
                <a:sym typeface="Wingdings" panose="05000000000000000000" pitchFamily="2" charset="2"/>
              </a:rPr>
              <a:t>이 고정이 아니라 다이나믹이란 것이 문제 였단 것을 나중에 깨달음</a:t>
            </a:r>
            <a:endParaRPr lang="en-US" altLang="ko-KR" dirty="0"/>
          </a:p>
          <a:p>
            <a:r>
              <a:rPr lang="ko-KR" altLang="en-US" dirty="0"/>
              <a:t>초반엔 </a:t>
            </a:r>
            <a:r>
              <a:rPr lang="en-US" altLang="ko-KR" dirty="0"/>
              <a:t>DQN</a:t>
            </a:r>
            <a:r>
              <a:rPr lang="ko-KR" altLang="en-US" dirty="0"/>
              <a:t>과</a:t>
            </a:r>
            <a:r>
              <a:rPr lang="en-US" altLang="ko-KR" dirty="0"/>
              <a:t> Double DQN</a:t>
            </a:r>
            <a:r>
              <a:rPr lang="ko-KR" altLang="en-US" dirty="0"/>
              <a:t>로 접근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학습을 </a:t>
            </a:r>
            <a:r>
              <a:rPr lang="en-US" altLang="ko-KR" dirty="0">
                <a:sym typeface="Wingdings" panose="05000000000000000000" pitchFamily="2" charset="2"/>
              </a:rPr>
              <a:t>10000</a:t>
            </a:r>
            <a:r>
              <a:rPr lang="ko-KR" altLang="en-US" dirty="0">
                <a:sym typeface="Wingdings" panose="05000000000000000000" pitchFamily="2" charset="2"/>
              </a:rPr>
              <a:t>번을 시도 했지만 승률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을 기록하며</a:t>
            </a:r>
            <a:r>
              <a:rPr lang="en-US" altLang="ko-KR" dirty="0">
                <a:sym typeface="Wingdings" panose="05000000000000000000" pitchFamily="2" charset="2"/>
              </a:rPr>
              <a:t>, optimal policy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도달이 불가</a:t>
            </a:r>
            <a:r>
              <a:rPr lang="en-US" altLang="ko-KR" dirty="0">
                <a:sym typeface="Wingdings" panose="05000000000000000000" pitchFamily="2" charset="2"/>
              </a:rPr>
              <a:t>(100000</a:t>
            </a:r>
            <a:r>
              <a:rPr lang="ko-KR" altLang="en-US" dirty="0">
                <a:sym typeface="Wingdings" panose="05000000000000000000" pitchFamily="2" charset="2"/>
              </a:rPr>
              <a:t>을 시도 해봐도 동일한 결과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/>
              <a:t>다음으로 </a:t>
            </a:r>
            <a:r>
              <a:rPr lang="en-US" altLang="ko-KR" dirty="0" err="1"/>
              <a:t>reinforce_baseline</a:t>
            </a:r>
            <a:r>
              <a:rPr lang="ko-KR" altLang="en-US" dirty="0"/>
              <a:t>로 도전을 실행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Oh_Jama</a:t>
            </a:r>
            <a:r>
              <a:rPr lang="ko-KR" altLang="en-US" sz="2400" dirty="0"/>
              <a:t>는 </a:t>
            </a:r>
            <a:r>
              <a:rPr lang="en-US" altLang="ko-KR" sz="2400" dirty="0"/>
              <a:t>optimal</a:t>
            </a:r>
            <a:r>
              <a:rPr lang="ko-KR" altLang="en-US" sz="2400" dirty="0"/>
              <a:t>에 도달했다</a:t>
            </a:r>
            <a:r>
              <a:rPr lang="en-US" altLang="ko-KR" sz="2400" dirty="0"/>
              <a:t>. </a:t>
            </a:r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sz="2400" dirty="0"/>
              <a:t>에서</a:t>
            </a:r>
            <a:r>
              <a:rPr lang="en-US" altLang="ko-KR" dirty="0">
                <a:sym typeface="Wingdings" panose="05000000000000000000" pitchFamily="2" charset="2"/>
              </a:rPr>
              <a:t>optimal</a:t>
            </a:r>
            <a:r>
              <a:rPr lang="ko-KR" altLang="en-US" dirty="0">
                <a:sym typeface="Wingdings" panose="05000000000000000000" pitchFamily="2" charset="2"/>
              </a:rPr>
              <a:t>에는 불가까지는 </a:t>
            </a:r>
            <a:r>
              <a:rPr lang="ko-KR" altLang="en-US" dirty="0" err="1">
                <a:sym typeface="Wingdings" panose="05000000000000000000" pitchFamily="2" charset="2"/>
              </a:rPr>
              <a:t>아니였으나</a:t>
            </a:r>
            <a:r>
              <a:rPr lang="ko-KR" altLang="en-US" dirty="0">
                <a:sym typeface="Wingdings" panose="05000000000000000000" pitchFamily="2" charset="2"/>
              </a:rPr>
              <a:t> 억지를 적용하며 되는 척을 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  이는 </a:t>
            </a:r>
            <a:r>
              <a:rPr lang="en-US" altLang="ko-KR" b="1" dirty="0"/>
              <a:t>Action Masking</a:t>
            </a:r>
            <a:r>
              <a:rPr lang="ko-KR" altLang="en-US" b="1" dirty="0"/>
              <a:t>을 사용해서 상당히 많이 줄였다</a:t>
            </a:r>
            <a:r>
              <a:rPr lang="en-US" altLang="ko-KR" b="1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2400" dirty="0" err="1"/>
              <a:t>Ancient_Kings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A2C</a:t>
            </a:r>
            <a:r>
              <a:rPr lang="ko-KR" altLang="en-US" sz="2400" dirty="0"/>
              <a:t>알고리즘이 </a:t>
            </a:r>
            <a:r>
              <a:rPr lang="en-US" altLang="ko-KR" sz="2400" dirty="0"/>
              <a:t>4</a:t>
            </a:r>
            <a:r>
              <a:rPr lang="ko-KR" altLang="en-US" sz="2400" dirty="0"/>
              <a:t>개의 </a:t>
            </a:r>
            <a:r>
              <a:rPr lang="ko-KR" altLang="en-US" sz="2400" dirty="0" err="1"/>
              <a:t>에이전트중</a:t>
            </a:r>
            <a:r>
              <a:rPr lang="ko-KR" altLang="en-US" sz="24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A2C </a:t>
            </a:r>
            <a:r>
              <a:rPr lang="ko-KR" altLang="en-US" dirty="0"/>
              <a:t>에이전트의 </a:t>
            </a:r>
            <a:r>
              <a:rPr lang="ko-KR" altLang="en-US" sz="2400" dirty="0"/>
              <a:t>승률이  잘 나왔다</a:t>
            </a:r>
            <a:r>
              <a:rPr lang="en-US" altLang="ko-KR" sz="2400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03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40D8-1483-40DA-8566-25F7F0AA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1830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B0CFA-B9A2-47BF-B06D-D1D6F396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0348"/>
            <a:ext cx="9905999" cy="4490853"/>
          </a:xfrm>
        </p:spPr>
        <p:txBody>
          <a:bodyPr/>
          <a:lstStyle/>
          <a:p>
            <a:r>
              <a:rPr lang="ko-KR" altLang="en-US" dirty="0"/>
              <a:t>학습환경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i9-13th</a:t>
            </a:r>
          </a:p>
          <a:p>
            <a:r>
              <a:rPr lang="en-US" altLang="ko-KR" dirty="0"/>
              <a:t>GPU : RTX4090 1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/>
              <a:t>RAM : 64GB</a:t>
            </a:r>
          </a:p>
          <a:p>
            <a:r>
              <a:rPr lang="en-US" altLang="ko-KR" dirty="0"/>
              <a:t>OS : </a:t>
            </a:r>
            <a:r>
              <a:rPr lang="ko-KR" altLang="en-US" dirty="0"/>
              <a:t>우분투 </a:t>
            </a:r>
            <a:r>
              <a:rPr lang="en-US" altLang="ko-KR" dirty="0"/>
              <a:t>24.04(</a:t>
            </a:r>
            <a:r>
              <a:rPr lang="en-US" altLang="ko-KR" dirty="0" err="1"/>
              <a:t>windous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wsl</a:t>
            </a:r>
            <a:r>
              <a:rPr lang="ko-KR" altLang="en-US" dirty="0"/>
              <a:t>도 상과 없음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학습에 쓴 </a:t>
            </a:r>
            <a:r>
              <a:rPr lang="en-US" altLang="ko-KR" dirty="0"/>
              <a:t>data(</a:t>
            </a:r>
            <a:r>
              <a:rPr lang="ko-KR" altLang="en-US" dirty="0"/>
              <a:t>게임필드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]B03_Oh_Jama,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]B04_Ancient_Kings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75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DD029-8ED7-46E4-8611-47A03F98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43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5-1. 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  <a:r>
              <a:rPr lang="en-US" altLang="ko-KR" sz="2200" dirty="0"/>
              <a:t>(</a:t>
            </a:r>
            <a:r>
              <a:rPr lang="ko-KR" altLang="en-US" sz="2200" dirty="0"/>
              <a:t>세트카드가 안보여서 </a:t>
            </a:r>
            <a:r>
              <a:rPr lang="en-US" altLang="ko-KR" sz="2200" dirty="0"/>
              <a:t>2</a:t>
            </a:r>
            <a:r>
              <a:rPr lang="ko-KR" altLang="en-US" sz="2200" dirty="0"/>
              <a:t>장을 넣었어요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055603-1678-42DB-8017-6F3AF9EC8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1" y="1445652"/>
            <a:ext cx="4952999" cy="47938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5C661-A3A4-431C-95D4-AC50C636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949"/>
            <a:ext cx="4951411" cy="47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1BE6-8DF6-4B16-A315-C2AC3B2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823913"/>
          </a:xfrm>
        </p:spPr>
        <p:txBody>
          <a:bodyPr/>
          <a:lstStyle/>
          <a:p>
            <a:pPr algn="ctr"/>
            <a:r>
              <a:rPr lang="ko-KR" altLang="en-US" dirty="0"/>
              <a:t>퍼즐의 풀이 비교</a:t>
            </a:r>
            <a:r>
              <a:rPr lang="en-US" altLang="ko-KR" dirty="0"/>
              <a:t> </a:t>
            </a:r>
            <a:r>
              <a:rPr lang="en-US" altLang="ko-KR" dirty="0" err="1"/>
              <a:t>Oh_Jama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8B5548-3E6D-43FF-A5A5-478ED542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473580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/>
              <a:t>Original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A50E17E-6697-4471-B73B-2A3003BA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956877"/>
            <a:ext cx="4878391" cy="4151315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b="1" dirty="0"/>
              <a:t>해법 시퀀스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Ojama</a:t>
            </a:r>
            <a:r>
              <a:rPr lang="en-US" altLang="ko-KR" b="1" dirty="0"/>
              <a:t> Trio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상대 필드에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3</a:t>
            </a:r>
            <a:r>
              <a:rPr lang="ko-KR" altLang="en-US" b="1" dirty="0"/>
              <a:t>장</a:t>
            </a:r>
            <a:r>
              <a:rPr lang="ko-KR" altLang="en-US" dirty="0"/>
              <a:t> 소환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Zero Gravity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필드 위 앞면 몬스터 전부 </a:t>
            </a:r>
            <a:r>
              <a:rPr lang="ko-KR" altLang="en-US" b="1" dirty="0"/>
              <a:t>표시 형식 변경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Ojama</a:t>
            </a:r>
            <a:r>
              <a:rPr lang="en-US" altLang="ko-KR" dirty="0"/>
              <a:t> Token</a:t>
            </a:r>
            <a:r>
              <a:rPr lang="ko-KR" altLang="en-US" dirty="0"/>
              <a:t>들이 </a:t>
            </a:r>
            <a:r>
              <a:rPr lang="ko-KR" altLang="en-US" b="1" dirty="0"/>
              <a:t>수비 ←→ 공격</a:t>
            </a:r>
            <a:r>
              <a:rPr lang="ko-KR" altLang="en-US" dirty="0"/>
              <a:t>으로 전환</a:t>
            </a:r>
            <a:r>
              <a:rPr lang="en-US" altLang="ko-KR" dirty="0"/>
              <a:t>(</a:t>
            </a:r>
            <a:r>
              <a:rPr lang="ko-KR" altLang="en-US" dirty="0"/>
              <a:t>퍼즐 상황에선 공격 상태로 맞추는 용도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Big Evolution Pill </a:t>
            </a:r>
            <a:r>
              <a:rPr lang="ko-KR" altLang="en-US" b="1" dirty="0"/>
              <a:t>발동</a:t>
            </a:r>
            <a:r>
              <a:rPr lang="en-US" altLang="ko-KR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b="1" dirty="0"/>
              <a:t>Black </a:t>
            </a:r>
            <a:r>
              <a:rPr lang="en-US" altLang="ko-KR" b="1" dirty="0" err="1"/>
              <a:t>Stego</a:t>
            </a:r>
            <a:r>
              <a:rPr lang="ko-KR" altLang="en-US" b="1" dirty="0"/>
              <a:t>를 릴리스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효과로 </a:t>
            </a:r>
            <a:r>
              <a:rPr lang="ko-KR" altLang="en-US" b="1" dirty="0"/>
              <a:t>패에서 </a:t>
            </a: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en-US" altLang="ko-KR" b="1" dirty="0"/>
              <a:t> </a:t>
            </a:r>
            <a:r>
              <a:rPr lang="ko-KR" altLang="en-US" b="1" dirty="0"/>
              <a:t>특수 소환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배틀 </a:t>
            </a:r>
            <a:r>
              <a:rPr lang="ko-KR" altLang="en-US" b="1" dirty="0" err="1"/>
              <a:t>페이즈</a:t>
            </a:r>
            <a:r>
              <a:rPr lang="ko-KR" altLang="en-US" b="1" dirty="0"/>
              <a:t> 진입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ko-KR" altLang="en-US" b="1" dirty="0"/>
              <a:t>로 </a:t>
            </a:r>
            <a:r>
              <a:rPr lang="en-US" altLang="ko-KR" b="1" dirty="0"/>
              <a:t>3</a:t>
            </a:r>
            <a:r>
              <a:rPr lang="ko-KR" altLang="en-US" b="1" dirty="0"/>
              <a:t>장의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</a:t>
            </a:r>
            <a:r>
              <a:rPr lang="ko-KR" altLang="en-US" b="1" dirty="0"/>
              <a:t>전부 공격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Tyranno</a:t>
            </a:r>
            <a:r>
              <a:rPr lang="ko-KR" altLang="en-US" dirty="0"/>
              <a:t>는 몬스터를 연속으로 공격 가능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토큰 </a:t>
            </a:r>
            <a:r>
              <a:rPr lang="en-US" altLang="ko-KR" dirty="0"/>
              <a:t>3</a:t>
            </a:r>
            <a:r>
              <a:rPr lang="ko-KR" altLang="en-US" dirty="0"/>
              <a:t>장을 전부 파괴하면서 누적 전투 데미지로 </a:t>
            </a:r>
            <a:r>
              <a:rPr lang="ko-KR" altLang="en-US" b="1" dirty="0"/>
              <a:t>상대 </a:t>
            </a:r>
            <a:r>
              <a:rPr lang="en-US" altLang="ko-KR" b="1" dirty="0"/>
              <a:t>LP 0 </a:t>
            </a:r>
            <a:r>
              <a:rPr lang="ko-KR" altLang="en-US" b="1" dirty="0"/>
              <a:t>이하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701D828-C85D-40C0-B59A-62809F279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19" y="1473581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 err="1"/>
              <a:t>Rainforce_Baseline</a:t>
            </a:r>
            <a:endParaRPr lang="ko-KR" altLang="en-US" cap="none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4C18529-B14A-498D-AF17-F8F0E1A38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26336"/>
            <a:ext cx="4875210" cy="4181856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파일이</a:t>
            </a:r>
            <a:r>
              <a:rPr lang="en-US" altLang="ko-KR" dirty="0"/>
              <a:t> </a:t>
            </a:r>
            <a:r>
              <a:rPr lang="ko-KR" altLang="en-US" dirty="0"/>
              <a:t>커서</a:t>
            </a:r>
            <a:r>
              <a:rPr lang="en-US" altLang="ko-KR" dirty="0"/>
              <a:t> txt</a:t>
            </a:r>
            <a:r>
              <a:rPr lang="ko-KR" altLang="en-US" dirty="0"/>
              <a:t>파일을 올립니다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AEB1062-9EC1-49E6-8F4F-B809E3BD7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339340"/>
              </p:ext>
            </p:extLst>
          </p:nvPr>
        </p:nvGraphicFramePr>
        <p:xfrm>
          <a:off x="7253436" y="2308324"/>
          <a:ext cx="2709556" cy="209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포장기 셸 개체" showAsIcon="1" r:id="rId3" imgW="666578" imgH="514350" progId="Package">
                  <p:embed/>
                </p:oleObj>
              </mc:Choice>
              <mc:Fallback>
                <p:oleObj name="포장기 셸 개체" showAsIcon="1" r:id="rId3" imgW="66657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3436" y="2308324"/>
                        <a:ext cx="2709556" cy="2090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D7AFE84-76DD-4544-A8D8-939C12D040FC}"/>
              </a:ext>
            </a:extLst>
          </p:cNvPr>
          <p:cNvSpPr txBox="1"/>
          <p:nvPr/>
        </p:nvSpPr>
        <p:spPr>
          <a:xfrm>
            <a:off x="6303264" y="4549676"/>
            <a:ext cx="510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Reinforce_baseline</a:t>
            </a:r>
            <a:r>
              <a:rPr lang="ko-KR" altLang="en-US" dirty="0"/>
              <a:t>의 풀이는 큰 메리트가 없는 </a:t>
            </a:r>
            <a:r>
              <a:rPr lang="en-US" altLang="ko-KR" dirty="0"/>
              <a:t>Reflect Bounder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공격하는 모션이 있는데 이는 몬스터를 없앨 때 공격 그 자체에 소량의 양의 보상</a:t>
            </a:r>
            <a:r>
              <a:rPr lang="en-US" altLang="ko-KR" dirty="0"/>
              <a:t>(shaping)</a:t>
            </a:r>
            <a:r>
              <a:rPr lang="ko-KR" altLang="en-US" dirty="0"/>
              <a:t>이 있기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알고리즘은 “승리 </a:t>
            </a:r>
            <a:r>
              <a:rPr lang="en-US" altLang="ko-KR" dirty="0"/>
              <a:t>+ </a:t>
            </a:r>
            <a:r>
              <a:rPr lang="ko-KR" altLang="en-US" dirty="0"/>
              <a:t>공격 성공 </a:t>
            </a:r>
            <a:r>
              <a:rPr lang="en-US" altLang="ko-KR" dirty="0"/>
              <a:t>= </a:t>
            </a:r>
            <a:r>
              <a:rPr lang="ko-KR" altLang="en-US" dirty="0"/>
              <a:t>이득이면 </a:t>
            </a:r>
            <a:r>
              <a:rPr lang="en-US" altLang="ko-KR" dirty="0"/>
              <a:t>OK”</a:t>
            </a:r>
            <a:r>
              <a:rPr lang="ko-KR" altLang="en-US" dirty="0"/>
              <a:t>이지 “최소 행동 수 </a:t>
            </a:r>
            <a:r>
              <a:rPr lang="en-US" altLang="ko-KR" dirty="0"/>
              <a:t>/ </a:t>
            </a:r>
            <a:r>
              <a:rPr lang="ko-KR" altLang="en-US" dirty="0"/>
              <a:t>가장 예쁜 </a:t>
            </a:r>
            <a:r>
              <a:rPr lang="ko-KR" altLang="en-US" dirty="0" err="1"/>
              <a:t>해법”을</a:t>
            </a:r>
            <a:r>
              <a:rPr lang="ko-KR" altLang="en-US" dirty="0"/>
              <a:t> 목표로 하지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459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514C081-6A92-403B-B49A-9F43A0FA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800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5-2. 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543FF2E-9F7E-4DEE-852A-35C893EE3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27150"/>
            <a:ext cx="9905998" cy="4803194"/>
          </a:xfrm>
        </p:spPr>
      </p:pic>
    </p:spTree>
    <p:extLst>
      <p:ext uri="{BB962C8B-B14F-4D97-AF65-F5344CB8AC3E}">
        <p14:creationId xmlns:p14="http://schemas.microsoft.com/office/powerpoint/2010/main" val="197038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D4AD2-0998-4B46-98F8-BD1D4103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55293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퍼즐의 풀이비교 </a:t>
            </a:r>
            <a:r>
              <a:rPr lang="en-US" altLang="ko-KR" dirty="0" err="1"/>
              <a:t>Ancient_Kings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1FBBCE-B163-4929-A405-45850FB5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09" y="1172061"/>
            <a:ext cx="4875210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cap="none" dirty="0"/>
              <a:t>Original</a:t>
            </a:r>
            <a:endParaRPr lang="ko-KR" altLang="en-US" cap="none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EF9D2-0834-4502-A105-5E7772E4D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8228" y="1584016"/>
            <a:ext cx="4878391" cy="4306005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sz="3200" b="1" dirty="0"/>
              <a:t>해법 시퀀스</a:t>
            </a:r>
            <a:r>
              <a:rPr lang="en-US" altLang="ko-KR" sz="3200" b="1" dirty="0"/>
              <a:t>: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Big Evolution Pill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코스트로 </a:t>
            </a:r>
            <a:r>
              <a:rPr lang="en-US" altLang="ko-KR" sz="3200" b="1" dirty="0"/>
              <a:t>Mammoth Graveyard</a:t>
            </a:r>
            <a:r>
              <a:rPr lang="ko-KR" altLang="en-US" sz="3200" b="1" dirty="0"/>
              <a:t>를 릴리스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효과로 </a:t>
            </a:r>
            <a:r>
              <a:rPr lang="ko-KR" altLang="en-US" sz="3200" b="1" dirty="0"/>
              <a:t>패에서 </a:t>
            </a:r>
            <a:r>
              <a:rPr lang="en-US" altLang="ko-KR" sz="3200" b="1" dirty="0" err="1"/>
              <a:t>Megazowler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특수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 err="1"/>
              <a:t>Mystik</a:t>
            </a:r>
            <a:r>
              <a:rPr lang="en-US" altLang="ko-KR" sz="3200" b="1" dirty="0"/>
              <a:t> Wok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 err="1"/>
              <a:t>Megazowler</a:t>
            </a:r>
            <a:r>
              <a:rPr lang="ko-KR" altLang="en-US" sz="3200" dirty="0"/>
              <a:t>를 릴리스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DEF 2000 </a:t>
            </a:r>
            <a:r>
              <a:rPr lang="ko-KR" altLang="en-US" sz="3200" b="1" dirty="0"/>
              <a:t>선택 → </a:t>
            </a:r>
            <a:r>
              <a:rPr lang="en-US" altLang="ko-KR" sz="3200" b="1" dirty="0"/>
              <a:t>LP 100 → 2100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Confiscation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1000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(2100 → 1100)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상대 패의 유일한 카드 </a:t>
            </a:r>
            <a:r>
              <a:rPr lang="en-US" altLang="ko-KR" sz="3200" b="1" dirty="0" err="1"/>
              <a:t>Kuriboh</a:t>
            </a:r>
            <a:r>
              <a:rPr lang="ko-KR" altLang="en-US" sz="3200" b="1" dirty="0"/>
              <a:t>를 버린다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1</a:t>
            </a:r>
            <a:r>
              <a:rPr lang="ko-KR" altLang="en-US" sz="3200" b="1" dirty="0"/>
              <a:t>회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(1100 → 600)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Mad Sword Beast </a:t>
            </a:r>
            <a:r>
              <a:rPr lang="ko-KR" altLang="en-US" sz="3200" b="1" dirty="0"/>
              <a:t>일반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2</a:t>
            </a:r>
            <a:r>
              <a:rPr lang="ko-KR" altLang="en-US" sz="3200" b="1" dirty="0" err="1"/>
              <a:t>회째</a:t>
            </a:r>
            <a:r>
              <a:rPr lang="ko-KR" altLang="en-US" sz="3200" b="1" dirty="0"/>
              <a:t>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(600 → 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(Pill</a:t>
            </a:r>
            <a:r>
              <a:rPr lang="ko-KR" altLang="en-US" sz="3200" dirty="0"/>
              <a:t>의 “공룡 </a:t>
            </a:r>
            <a:r>
              <a:rPr lang="ko-KR" altLang="en-US" sz="3200" dirty="0" err="1"/>
              <a:t>무제공</a:t>
            </a:r>
            <a:r>
              <a:rPr lang="ko-KR" altLang="en-US" sz="3200" dirty="0"/>
              <a:t> 소환” 효과 활용</a:t>
            </a:r>
            <a:r>
              <a:rPr lang="en-US" altLang="ko-KR" sz="32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Ultimate </a:t>
            </a:r>
            <a:r>
              <a:rPr lang="en-US" altLang="ko-KR" sz="3200" b="1" dirty="0" err="1"/>
              <a:t>Tyranno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ko-KR" altLang="en-US" sz="3200" b="1" dirty="0"/>
              <a:t>배틀 </a:t>
            </a:r>
            <a:r>
              <a:rPr lang="ko-KR" altLang="en-US" sz="3200" b="1" dirty="0" err="1"/>
              <a:t>페이즈</a:t>
            </a:r>
            <a:r>
              <a:rPr lang="ko-KR" altLang="en-US" sz="3200" b="1" dirty="0"/>
              <a:t> 진입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Mad Sword Beast + Ultimate </a:t>
            </a:r>
            <a:r>
              <a:rPr lang="en-US" altLang="ko-KR" sz="3200" b="1" dirty="0" err="1"/>
              <a:t>Tyranno</a:t>
            </a:r>
            <a:r>
              <a:rPr lang="ko-KR" altLang="en-US" sz="3200" b="1" dirty="0"/>
              <a:t>로 직접 공격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Mad Sword Beast ATK 1400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Ultimate </a:t>
            </a:r>
            <a:r>
              <a:rPr lang="en-US" altLang="ko-KR" sz="3200" dirty="0" err="1"/>
              <a:t>Tyranno</a:t>
            </a:r>
            <a:r>
              <a:rPr lang="en-US" altLang="ko-KR" sz="3200" dirty="0"/>
              <a:t> ATK 3000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합계 </a:t>
            </a:r>
            <a:r>
              <a:rPr lang="en-US" altLang="ko-KR" sz="3200" dirty="0"/>
              <a:t>4400 → </a:t>
            </a:r>
            <a:r>
              <a:rPr lang="ko-KR" altLang="en-US" sz="3200" dirty="0"/>
              <a:t>상대 </a:t>
            </a:r>
            <a:r>
              <a:rPr lang="en-US" altLang="ko-KR" sz="3200" dirty="0"/>
              <a:t>LP 4200</a:t>
            </a:r>
            <a:r>
              <a:rPr lang="ko-KR" altLang="en-US" sz="3200" dirty="0"/>
              <a:t>을 초과</a:t>
            </a:r>
            <a:r>
              <a:rPr lang="en-US" altLang="ko-KR" sz="3200" dirty="0"/>
              <a:t>, </a:t>
            </a:r>
            <a:r>
              <a:rPr lang="ko-KR" altLang="en-US" sz="3200" b="1" dirty="0" err="1"/>
              <a:t>원턴킬</a:t>
            </a:r>
            <a:endParaRPr lang="ko-KR" altLang="en-US" sz="32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79455F6-ECB9-4AA6-AD29-CCE8CBD70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82" y="1069072"/>
            <a:ext cx="4872028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dirty="0"/>
              <a:t>A2C</a:t>
            </a:r>
            <a:endParaRPr lang="ko-KR" alt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C7FFC6-91B8-4C2C-868B-7AD00867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993"/>
              </p:ext>
            </p:extLst>
          </p:nvPr>
        </p:nvGraphicFramePr>
        <p:xfrm>
          <a:off x="8532016" y="1584016"/>
          <a:ext cx="2040533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포장기 셸 개체" showAsIcon="1" r:id="rId3" imgW="971684" imgH="514350" progId="Package">
                  <p:embed/>
                </p:oleObj>
              </mc:Choice>
              <mc:Fallback>
                <p:oleObj name="포장기 셸 개체" showAsIcon="1" r:id="rId3" imgW="97168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2016" y="1584016"/>
                        <a:ext cx="2040533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1950C168-F2FA-4393-9146-97BA2F92D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368591"/>
              </p:ext>
            </p:extLst>
          </p:nvPr>
        </p:nvGraphicFramePr>
        <p:xfrm>
          <a:off x="6094411" y="1584016"/>
          <a:ext cx="2220580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포장기 셸 개체" showAsIcon="1" r:id="rId5" imgW="1057457" imgH="514350" progId="Package">
                  <p:embed/>
                </p:oleObj>
              </mc:Choice>
              <mc:Fallback>
                <p:oleObj name="포장기 셸 개체" showAsIcon="1" r:id="rId5" imgW="105745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4411" y="1584016"/>
                        <a:ext cx="2220580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3A3CB3-D84A-4296-B44D-F92D31E69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3339595"/>
          </a:xfrm>
        </p:spPr>
        <p:txBody>
          <a:bodyPr/>
          <a:lstStyle/>
          <a:p>
            <a:r>
              <a:rPr lang="ko-KR" altLang="en-US" dirty="0"/>
              <a:t>잘못된 풀이의 경우</a:t>
            </a:r>
            <a:r>
              <a:rPr lang="en-US" altLang="ko-KR" dirty="0"/>
              <a:t>, </a:t>
            </a:r>
            <a:r>
              <a:rPr lang="ko-KR" altLang="en-US" dirty="0"/>
              <a:t>초반에는 잘 했지만 중간에 무한루프에 빠진 것이 제일 큰 원인이 되었다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b="1" dirty="0"/>
              <a:t>Ultimate Offering</a:t>
            </a:r>
            <a:r>
              <a:rPr lang="ko-KR" altLang="en-US" sz="1400" b="1" dirty="0"/>
              <a:t>의 무한사용 </a:t>
            </a:r>
            <a:r>
              <a:rPr lang="en-US" altLang="ko-KR" sz="1400" b="1" dirty="0"/>
              <a:t>&amp; Ultimate </a:t>
            </a:r>
            <a:r>
              <a:rPr lang="en-US" altLang="ko-KR" sz="1400" b="1" dirty="0" err="1"/>
              <a:t>Tyranno</a:t>
            </a:r>
            <a:r>
              <a:rPr lang="ko-KR" altLang="en-US" sz="1400" b="1" dirty="0"/>
              <a:t>의 무한 공격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실제로는 이미 사용이 불가</a:t>
            </a:r>
            <a:r>
              <a:rPr lang="en-US" altLang="ko-KR" sz="1400" b="1" dirty="0"/>
              <a:t>)</a:t>
            </a:r>
            <a:r>
              <a:rPr lang="en-US" altLang="ko-KR" sz="1400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Mad Sword Beast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막무가네</a:t>
            </a:r>
            <a:r>
              <a:rPr lang="ko-KR" altLang="en-US" sz="1400" dirty="0"/>
              <a:t> 공격</a:t>
            </a:r>
            <a:r>
              <a:rPr lang="en-US" altLang="ko-KR" sz="1400" dirty="0"/>
              <a:t>(1</a:t>
            </a:r>
            <a:r>
              <a:rPr lang="ko-KR" altLang="en-US" sz="1400" dirty="0"/>
              <a:t>회공격만 가능하게 했는데도 이렇네요</a:t>
            </a:r>
            <a:r>
              <a:rPr lang="en-US" altLang="ko-KR" sz="1400" dirty="0"/>
              <a:t>.)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Ultimate Offering</a:t>
            </a:r>
            <a:r>
              <a:rPr lang="ko-KR" altLang="en-US" sz="1400" dirty="0"/>
              <a:t> 사용의 부제 혹은 조건이 만족되지 않은 상태에서의 무한 사용</a:t>
            </a:r>
            <a:r>
              <a:rPr lang="en-US" altLang="ko-KR" sz="1400" dirty="0"/>
              <a:t>(</a:t>
            </a:r>
            <a:r>
              <a:rPr lang="ko-KR" altLang="en-US" sz="1400" dirty="0"/>
              <a:t>이 부분은 경험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924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E8DA0-ACF6-4D00-B70E-E4763227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649451"/>
          </a:xfrm>
        </p:spPr>
        <p:txBody>
          <a:bodyPr/>
          <a:lstStyle/>
          <a:p>
            <a:pPr algn="ctr"/>
            <a:r>
              <a:rPr lang="ko-KR" altLang="en-US" b="1" dirty="0">
                <a:latin typeface="ui-sans-serif"/>
              </a:rPr>
              <a:t>서론 </a:t>
            </a:r>
            <a:r>
              <a:rPr lang="en-US" altLang="ko-KR" b="1" dirty="0">
                <a:latin typeface="ui-sans-serif"/>
              </a:rPr>
              <a:t>(</a:t>
            </a:r>
            <a:r>
              <a:rPr lang="en-US" altLang="ko-KR" b="1" cap="none" dirty="0">
                <a:latin typeface="ui-sans-serif"/>
              </a:rPr>
              <a:t>Introduction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E2996-DF47-468E-B8C5-552CE6D24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25013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강화학습</a:t>
            </a:r>
            <a:r>
              <a:rPr lang="en-US" altLang="ko-KR" sz="1400" dirty="0"/>
              <a:t>(Reinforcement Learning, RL)</a:t>
            </a:r>
            <a:r>
              <a:rPr lang="ko-KR" altLang="en-US" sz="1400" dirty="0"/>
              <a:t>은 환경</a:t>
            </a:r>
            <a:r>
              <a:rPr lang="en-US" altLang="ko-KR" sz="1400" dirty="0"/>
              <a:t>(Environment)</a:t>
            </a:r>
            <a:r>
              <a:rPr lang="ko-KR" altLang="en-US" sz="1400" dirty="0"/>
              <a:t>과의 상호작용을 기반으로 최적의 행동 정책을 학습하는 기계학습 분야로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특히 규칙 기반 게임</a:t>
            </a:r>
            <a:r>
              <a:rPr lang="en-US" altLang="ko-KR" sz="1400" dirty="0"/>
              <a:t>, </a:t>
            </a:r>
            <a:r>
              <a:rPr lang="ko-KR" altLang="en-US" sz="1400" dirty="0"/>
              <a:t>퍼즐</a:t>
            </a:r>
            <a:r>
              <a:rPr lang="en-US" altLang="ko-KR" sz="1400" dirty="0"/>
              <a:t>, </a:t>
            </a:r>
            <a:r>
              <a:rPr lang="ko-KR" altLang="en-US" sz="1400" dirty="0"/>
              <a:t>시뮬레이션 상황에서 뛰어난 성능을 보여왔다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Go(</a:t>
            </a:r>
            <a:r>
              <a:rPr lang="ko-KR" altLang="en-US" sz="1400" dirty="0"/>
              <a:t>바둑</a:t>
            </a:r>
            <a:r>
              <a:rPr lang="en-US" altLang="ko-KR" sz="1400" dirty="0"/>
              <a:t>), Atari </a:t>
            </a:r>
            <a:r>
              <a:rPr lang="ko-KR" altLang="en-US" sz="1400" dirty="0"/>
              <a:t>게임</a:t>
            </a:r>
            <a:r>
              <a:rPr lang="en-US" altLang="ko-KR" sz="1400" dirty="0"/>
              <a:t>, StarCraft II </a:t>
            </a:r>
            <a:r>
              <a:rPr lang="ko-KR" altLang="en-US" sz="1400" dirty="0"/>
              <a:t>등에서 </a:t>
            </a:r>
            <a:r>
              <a:rPr lang="en-US" altLang="ko-KR" sz="1400" dirty="0"/>
              <a:t>RL</a:t>
            </a:r>
            <a:r>
              <a:rPr lang="ko-KR" altLang="en-US" sz="1400" dirty="0"/>
              <a:t>의 우수성이 이미 입증되었지만</a:t>
            </a:r>
            <a:r>
              <a:rPr lang="en-US" altLang="ko-KR" sz="1400" dirty="0"/>
              <a:t>, TCG</a:t>
            </a:r>
            <a:r>
              <a:rPr lang="ko-KR" altLang="en-US" sz="1400" dirty="0"/>
              <a:t>카드 게임은 게임 구조의 특성상 다른 </a:t>
            </a:r>
            <a:r>
              <a:rPr lang="en-US" altLang="ko-KR" sz="1400" dirty="0"/>
              <a:t>RL </a:t>
            </a:r>
            <a:r>
              <a:rPr lang="ko-KR" altLang="en-US" sz="1400" dirty="0"/>
              <a:t>문제보다 훨씬 어렵다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게임은 다음과 같은 난제를 가진다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자제의 효과와 게임 자체의 룰 </a:t>
            </a:r>
            <a:r>
              <a:rPr lang="en-US" altLang="ko-KR" sz="1400" dirty="0"/>
              <a:t>2</a:t>
            </a:r>
            <a:r>
              <a:rPr lang="ko-KR" altLang="en-US" sz="1400" dirty="0"/>
              <a:t>가지 규칙의 제약을 갖는다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상태 공간이 매우 크다 </a:t>
            </a:r>
            <a:r>
              <a:rPr lang="en-US" altLang="ko-KR" sz="1400" dirty="0"/>
              <a:t>(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필드</a:t>
            </a:r>
            <a:r>
              <a:rPr lang="en-US" altLang="ko-KR" sz="1400" dirty="0"/>
              <a:t>, </a:t>
            </a:r>
            <a:r>
              <a:rPr lang="ko-KR" altLang="en-US" sz="1400" dirty="0"/>
              <a:t>효과</a:t>
            </a:r>
            <a:r>
              <a:rPr lang="en-US" altLang="ko-KR" sz="1400" dirty="0"/>
              <a:t>, </a:t>
            </a:r>
            <a:r>
              <a:rPr lang="ko-KR" altLang="en-US" sz="1400" dirty="0"/>
              <a:t>포지션 등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행동이 순차적이며 의존성이 강하다</a:t>
            </a:r>
          </a:p>
          <a:p>
            <a:r>
              <a:rPr lang="ko-KR" altLang="en-US" sz="1400" dirty="0"/>
              <a:t>승리</a:t>
            </a:r>
            <a:r>
              <a:rPr lang="en-US" altLang="ko-KR" sz="1400" dirty="0"/>
              <a:t>/</a:t>
            </a:r>
            <a:r>
              <a:rPr lang="ko-KR" altLang="en-US" sz="1400" dirty="0"/>
              <a:t>패배 외 보상이 거의 없다는 </a:t>
            </a:r>
            <a:r>
              <a:rPr lang="ko-KR" altLang="en-US" sz="1400" b="1" dirty="0"/>
              <a:t>희소 보상 문제</a:t>
            </a:r>
            <a:r>
              <a:rPr lang="ko-KR" altLang="en-US" sz="1400" dirty="0"/>
              <a:t>이다</a:t>
            </a:r>
            <a:r>
              <a:rPr lang="en-US" altLang="ko-KR" sz="1400" dirty="0"/>
              <a:t>(Sparse Reward)</a:t>
            </a:r>
            <a:endParaRPr lang="ko-KR" altLang="en-US" sz="1400" dirty="0"/>
          </a:p>
          <a:p>
            <a:r>
              <a:rPr lang="ko-KR" altLang="en-US" sz="1400" dirty="0"/>
              <a:t>정확한 규칙 엔진이 필요하다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따라서 본 연구는 </a:t>
            </a:r>
            <a:r>
              <a:rPr lang="ko-KR" altLang="en-US" sz="1400" b="1" dirty="0"/>
              <a:t>실시간 듀얼 </a:t>
            </a:r>
            <a:r>
              <a:rPr lang="en-US" altLang="ko-KR" sz="1400" b="1" dirty="0"/>
              <a:t>AI</a:t>
            </a:r>
            <a:r>
              <a:rPr lang="ko-KR" altLang="en-US" sz="1400" dirty="0"/>
              <a:t>가 아닌</a:t>
            </a:r>
            <a:r>
              <a:rPr lang="en-US" altLang="ko-KR" sz="1400" dirty="0"/>
              <a:t>,</a:t>
            </a:r>
            <a:r>
              <a:rPr lang="ko-KR" altLang="en-US" sz="1400" dirty="0"/>
              <a:t>규칙이 고정된 환경에서 에이전트가 명확한 정답 시퀀스를 찾는</a:t>
            </a:r>
            <a:br>
              <a:rPr lang="ko-KR" altLang="en-US" sz="1400" dirty="0"/>
            </a:br>
            <a:r>
              <a:rPr lang="en-US" altLang="ko-KR" sz="1400" b="1" dirty="0"/>
              <a:t>Puzzle Duel</a:t>
            </a:r>
            <a:r>
              <a:rPr lang="ko-KR" altLang="en-US" sz="1400" dirty="0"/>
              <a:t>을 </a:t>
            </a:r>
            <a:r>
              <a:rPr lang="en-US" altLang="ko-KR" sz="1400" dirty="0"/>
              <a:t>RL </a:t>
            </a:r>
            <a:r>
              <a:rPr lang="ko-KR" altLang="en-US" sz="1400" dirty="0"/>
              <a:t>환경으로 재구성하여 알고리즘 성능을 비교하는 데 초점을 맞춘다</a:t>
            </a:r>
            <a:r>
              <a:rPr lang="en-US" altLang="ko-KR" sz="1400" dirty="0"/>
              <a:t>.</a:t>
            </a:r>
            <a:r>
              <a:rPr lang="ko-KR" altLang="en-US" sz="1400" dirty="0"/>
              <a:t>다양한 </a:t>
            </a:r>
            <a:r>
              <a:rPr lang="en-US" altLang="ko-KR" sz="1400" dirty="0"/>
              <a:t>RL 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(DQN, Double DQN, REINFORCE, A2C)</a:t>
            </a:r>
            <a:r>
              <a:rPr lang="ko-KR" altLang="en-US" sz="1400" dirty="0"/>
              <a:t>을 비교하는 실험을 수행하였다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2334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683F40-261C-42C4-BAA8-4B66EF2A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2" y="3906204"/>
            <a:ext cx="9912355" cy="5233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Oh-Jama </a:t>
            </a:r>
            <a:r>
              <a:rPr lang="ko-KR" altLang="en-US" cap="none" dirty="0"/>
              <a:t>퍼즐을 풀 경우</a:t>
            </a:r>
            <a:r>
              <a:rPr lang="en-US" altLang="ko-KR" cap="none" dirty="0"/>
              <a:t> </a:t>
            </a:r>
            <a:endParaRPr lang="ko-KR" altLang="en-US" cap="none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3248C17-0B28-416E-B4C0-05A89041D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4429572"/>
            <a:ext cx="9910859" cy="216629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400" dirty="0" err="1"/>
              <a:t>Oh_jama</a:t>
            </a:r>
            <a:r>
              <a:rPr lang="ko-KR" altLang="en-US" sz="1400" dirty="0"/>
              <a:t>의 경우에는 모든 </a:t>
            </a:r>
            <a:r>
              <a:rPr lang="en-US" altLang="ko-KR" sz="1400" dirty="0"/>
              <a:t>agent</a:t>
            </a:r>
            <a:r>
              <a:rPr lang="ko-KR" altLang="en-US" sz="1400" dirty="0"/>
              <a:t>중에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와 </a:t>
            </a:r>
            <a:r>
              <a:rPr lang="en-US" altLang="ko-KR" sz="1400" dirty="0"/>
              <a:t>A2C</a:t>
            </a:r>
            <a:r>
              <a:rPr lang="ko-KR" altLang="en-US" sz="1400" dirty="0"/>
              <a:t>가 유일하게 성과를 내는 것을 보였다</a:t>
            </a:r>
            <a:r>
              <a:rPr lang="en-US" altLang="ko-KR" sz="1400" dirty="0"/>
              <a:t>. </a:t>
            </a:r>
            <a:r>
              <a:rPr lang="ko-KR" altLang="en-US" sz="1400" dirty="0"/>
              <a:t>중간에 붕괴현상이 발생했지만 세이브 포인트로 큰 영향을 없게 만들었다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다른 </a:t>
            </a:r>
            <a:r>
              <a:rPr lang="en-US" altLang="ko-KR" sz="1400" dirty="0"/>
              <a:t>agent</a:t>
            </a:r>
            <a:r>
              <a:rPr lang="ko-KR" altLang="en-US" sz="1400" dirty="0"/>
              <a:t>들의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승률이 </a:t>
            </a:r>
            <a:r>
              <a:rPr lang="en-US" altLang="ko-KR" sz="1400" dirty="0"/>
              <a:t>0</a:t>
            </a:r>
            <a:r>
              <a:rPr lang="ko-KR" altLang="en-US" sz="1400" dirty="0"/>
              <a:t>되었다</a:t>
            </a:r>
            <a:r>
              <a:rPr lang="en-US" altLang="ko-KR" sz="1400" dirty="0"/>
              <a:t>.  </a:t>
            </a:r>
            <a:r>
              <a:rPr lang="ko-KR" altLang="en-US" sz="1400" dirty="0"/>
              <a:t>하지만 실제 퍼즐에 적용해본 결과 </a:t>
            </a:r>
            <a:r>
              <a:rPr lang="en-US" altLang="ko-KR" sz="1400" dirty="0"/>
              <a:t>A2C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억지스러운 승리를 했고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은 룰</a:t>
            </a:r>
            <a:r>
              <a:rPr lang="en-US" altLang="ko-KR" sz="1400" dirty="0"/>
              <a:t>, </a:t>
            </a:r>
            <a:r>
              <a:rPr lang="ko-KR" altLang="en-US" sz="1400" dirty="0"/>
              <a:t>효과 기반의 올바른 풀이법을 산출했다</a:t>
            </a:r>
            <a:r>
              <a:rPr lang="en-US" altLang="ko-KR" sz="1400" dirty="0"/>
              <a:t>.  </a:t>
            </a:r>
            <a:r>
              <a:rPr lang="ko-KR" altLang="en-US" sz="1400" dirty="0"/>
              <a:t>이를 미루어 보아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는 </a:t>
            </a:r>
            <a:r>
              <a:rPr lang="en-US" altLang="ko-KR" sz="1400" dirty="0"/>
              <a:t>optimal policy</a:t>
            </a:r>
            <a:r>
              <a:rPr lang="ko-KR" altLang="en-US" sz="1400" dirty="0"/>
              <a:t>에 근접한 것으로 판단 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그래서 </a:t>
            </a:r>
            <a:r>
              <a:rPr lang="ko-KR" altLang="en-US" sz="1400" dirty="0" err="1"/>
              <a:t>퍼포먼스쪽에서는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  <a:r>
              <a:rPr lang="ko-KR" altLang="en-US" sz="1400" dirty="0"/>
              <a:t>에 가까운 성능을 산출했다</a:t>
            </a:r>
            <a:r>
              <a:rPr lang="en-US" altLang="ko-KR" sz="1400" dirty="0"/>
              <a:t>. </a:t>
            </a:r>
          </a:p>
          <a:p>
            <a:r>
              <a:rPr lang="en-US" altLang="ko-KR" sz="1600" dirty="0" err="1"/>
              <a:t>Oh_Jama</a:t>
            </a:r>
            <a:r>
              <a:rPr lang="en-US" altLang="ko-KR" sz="1600" dirty="0"/>
              <a:t> </a:t>
            </a:r>
            <a:r>
              <a:rPr lang="ko-KR" altLang="en-US" sz="1600" dirty="0"/>
              <a:t>퍼즐의 </a:t>
            </a:r>
            <a:r>
              <a:rPr lang="en-US" altLang="ko-KR" sz="1600" dirty="0"/>
              <a:t>Reward Shaping </a:t>
            </a:r>
            <a:r>
              <a:rPr lang="ko-KR" altLang="en-US" sz="1600" dirty="0"/>
              <a:t>과정에서</a:t>
            </a:r>
            <a:r>
              <a:rPr lang="en-US" altLang="ko-KR" sz="1600" dirty="0"/>
              <a:t>, '</a:t>
            </a:r>
            <a:r>
              <a:rPr lang="ko-KR" altLang="en-US" sz="1600" dirty="0"/>
              <a:t>좋은 행동</a:t>
            </a:r>
            <a:r>
              <a:rPr lang="en-US" altLang="ko-KR" sz="1600" dirty="0"/>
              <a:t>' (+10~20) </a:t>
            </a:r>
            <a:r>
              <a:rPr lang="ko-KR" altLang="en-US" sz="1600" dirty="0"/>
              <a:t>보상이 </a:t>
            </a:r>
            <a:r>
              <a:rPr lang="en-US" altLang="ko-KR" sz="1600" dirty="0"/>
              <a:t>Ultimate </a:t>
            </a:r>
            <a:r>
              <a:rPr lang="en-US" altLang="ko-KR" sz="1600" dirty="0" err="1"/>
              <a:t>Tyranno</a:t>
            </a:r>
            <a:r>
              <a:rPr lang="ko-KR" altLang="en-US" sz="1600" dirty="0"/>
              <a:t>의 연속 공격 효과를 오직 토큰 파괴에만 집중하도록 유도하는 데는 불완전했다</a:t>
            </a:r>
            <a:r>
              <a:rPr lang="en-US" altLang="ko-KR" sz="1600" dirty="0"/>
              <a:t>. </a:t>
            </a:r>
            <a:r>
              <a:rPr lang="ko-KR" altLang="en-US" sz="1600" dirty="0"/>
              <a:t>에이전트는 승리에 도달할 수 있는 한도 내에서 불필요한 몬스터 파괴 행동을 수행했는데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ko-KR" altLang="en-US" sz="1600" b="1" dirty="0"/>
              <a:t>최소 스텝 달성</a:t>
            </a:r>
            <a:r>
              <a:rPr lang="ko-KR" altLang="en-US" sz="1600" dirty="0"/>
              <a:t>을 목표로 하는 퍼즐 듀얼 환경에서 보상 설계의 한계점을 보여준다</a:t>
            </a:r>
            <a:r>
              <a:rPr lang="en-US" altLang="ko-KR" sz="1600" dirty="0"/>
              <a:t>.</a:t>
            </a:r>
            <a:endParaRPr lang="ko-KR" altLang="en-US" sz="1400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92EA531-65D2-4AA6-827B-D56CCC8BDB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566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A4A9F-814C-4BA9-9AA2-8D34DCFE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70" y="4179973"/>
            <a:ext cx="9912355" cy="4929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err="1"/>
              <a:t>Ancient_Kings</a:t>
            </a:r>
            <a:r>
              <a:rPr lang="ko-KR" altLang="en-US" cap="none" dirty="0"/>
              <a:t> 퍼즐을 풀 경우</a:t>
            </a:r>
            <a:r>
              <a:rPr lang="en-US" altLang="ko-KR" cap="none" dirty="0"/>
              <a:t>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DD6D2-291A-4D27-BE48-78D3B0886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0570" y="4672941"/>
            <a:ext cx="9910859" cy="1959679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그래프와 같이 붕괴가 발생했으나</a:t>
            </a:r>
            <a:r>
              <a:rPr lang="en-US" altLang="ko-KR" dirty="0"/>
              <a:t>, </a:t>
            </a:r>
            <a:r>
              <a:rPr lang="ko-KR" altLang="en-US" dirty="0"/>
              <a:t>제일 높이 나온 부분을 세이브 </a:t>
            </a:r>
            <a:r>
              <a:rPr lang="ko-KR" altLang="en-US" dirty="0" err="1"/>
              <a:t>시켜두었다</a:t>
            </a:r>
            <a:r>
              <a:rPr lang="en-US" altLang="ko-KR" dirty="0"/>
              <a:t>. </a:t>
            </a:r>
            <a:r>
              <a:rPr lang="ko-KR" altLang="en-US" dirty="0"/>
              <a:t>그래서 어느 정도의 승률은 보장이 됩니다</a:t>
            </a:r>
            <a:r>
              <a:rPr lang="en-US" altLang="ko-KR" dirty="0"/>
              <a:t>. </a:t>
            </a:r>
            <a:r>
              <a:rPr lang="ko-KR" altLang="en-US" dirty="0"/>
              <a:t>이중에 승률은 </a:t>
            </a:r>
            <a:r>
              <a:rPr lang="en-US" altLang="ko-KR" dirty="0"/>
              <a:t>a2c</a:t>
            </a:r>
            <a:r>
              <a:rPr lang="ko-KR" altLang="en-US" dirty="0"/>
              <a:t>가 높았으나 실제 퍼즐에서는 둘 다 중요한 부분에서는 풀지 못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b="1" dirty="0"/>
              <a:t>a2c</a:t>
            </a:r>
            <a:r>
              <a:rPr lang="ko-KR" altLang="en-US" dirty="0"/>
              <a:t>에 </a:t>
            </a:r>
            <a:r>
              <a:rPr lang="en-US" altLang="ko-KR" b="1" dirty="0" err="1"/>
              <a:t>Action_Masking</a:t>
            </a:r>
            <a:r>
              <a:rPr lang="ko-KR" altLang="en-US" dirty="0"/>
              <a:t>을 적용한 후 비교적 많이 올바른 풀이를 도출하여 </a:t>
            </a:r>
            <a:r>
              <a:rPr lang="en-US" altLang="ko-KR" dirty="0"/>
              <a:t>optimal policy</a:t>
            </a:r>
            <a:r>
              <a:rPr lang="ko-KR" altLang="en-US" dirty="0"/>
              <a:t>에 근접한 경향을 보인다고 판단했다</a:t>
            </a:r>
            <a:r>
              <a:rPr lang="en-US" altLang="ko-KR" dirty="0"/>
              <a:t>. </a:t>
            </a:r>
            <a:r>
              <a:rPr lang="ko-KR" altLang="en-US" dirty="0"/>
              <a:t>하지만 무한루프에 빠지거나 억지스러운 승리를 만든 것 또한 사실이다</a:t>
            </a:r>
            <a:r>
              <a:rPr lang="en-US" altLang="ko-KR" dirty="0"/>
              <a:t>. </a:t>
            </a:r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  <a:r>
              <a:rPr lang="ko-KR" altLang="en-US" dirty="0"/>
              <a:t>정답은 이미 산출을 했지만 그 이후부터 연속적인 반복 에러가 발생했다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이로인해서</a:t>
            </a:r>
            <a:r>
              <a:rPr lang="ko-KR" altLang="en-US" dirty="0"/>
              <a:t> 개인적인 생각으로는 이런 </a:t>
            </a:r>
            <a:r>
              <a:rPr lang="en-US" altLang="ko-KR" dirty="0"/>
              <a:t>2</a:t>
            </a:r>
            <a:r>
              <a:rPr lang="ko-KR" altLang="en-US" dirty="0"/>
              <a:t>중 규칙의 경우</a:t>
            </a:r>
            <a:r>
              <a:rPr lang="en-US" altLang="ko-KR" dirty="0"/>
              <a:t>, </a:t>
            </a:r>
            <a:r>
              <a:rPr lang="ko-KR" altLang="en-US" dirty="0"/>
              <a:t>리워드의 역할과 액션의 역할 설계가 더운 중요한 것이라 생각이 든다</a:t>
            </a:r>
            <a:r>
              <a:rPr lang="en-US" altLang="ko-KR" dirty="0"/>
              <a:t>.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DBC0B795-24BE-4328-854A-45D41F3CB6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04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6C2B1-503F-4FD0-BC39-098C30A5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8079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6F990-2980-403E-9FA0-6EE0CBD0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6597"/>
            <a:ext cx="9905999" cy="4514604"/>
          </a:xfrm>
        </p:spPr>
        <p:txBody>
          <a:bodyPr/>
          <a:lstStyle/>
          <a:p>
            <a:r>
              <a:rPr lang="ko-KR" altLang="en-US" dirty="0"/>
              <a:t>현재의 개선점은 너무 명확합니다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제한된 </a:t>
            </a:r>
            <a:r>
              <a:rPr lang="en-US" altLang="ko-KR" dirty="0"/>
              <a:t>puzzle dule, </a:t>
            </a:r>
            <a:r>
              <a:rPr lang="ko-KR" altLang="en-US" dirty="0"/>
              <a:t>환경에서만 최적화된 모델만 사용이 가능</a:t>
            </a:r>
            <a:r>
              <a:rPr lang="en-US" altLang="ko-KR" dirty="0"/>
              <a:t>, 1</a:t>
            </a:r>
            <a:r>
              <a:rPr lang="ko-KR" altLang="en-US" dirty="0"/>
              <a:t>개의 문제의 학습이 완료된 상태에서 다른 </a:t>
            </a:r>
            <a:r>
              <a:rPr lang="en-US" altLang="ko-KR" dirty="0"/>
              <a:t>puzzle dule</a:t>
            </a:r>
            <a:r>
              <a:rPr lang="ko-KR" altLang="en-US" dirty="0"/>
              <a:t>에서는 적용이 불가</a:t>
            </a:r>
            <a:r>
              <a:rPr lang="en-US" altLang="ko-KR" dirty="0"/>
              <a:t>. 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사용되는 카드들이 다르니 또 다시 학습을 해야만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카드자체의 효과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룰 효과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가지의 제약이 걸리니 서로 룰은 그대로 헤도 되지만 카드의 효과는 매번 변경이 필요하다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매번 평가마다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에이전트가 내놓는 답변이 달라서 불안정하다는 단점이 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이 부분은 일반적인 </a:t>
            </a:r>
            <a:r>
              <a:rPr lang="en-US" altLang="ko-KR" dirty="0">
                <a:sym typeface="Wingdings" panose="05000000000000000000" pitchFamily="2" charset="2"/>
              </a:rPr>
              <a:t>ML</a:t>
            </a:r>
            <a:r>
              <a:rPr lang="ko-KR" altLang="en-US" dirty="0">
                <a:sym typeface="Wingdings" panose="05000000000000000000" pitchFamily="2" charset="2"/>
              </a:rPr>
              <a:t>과 같아서 세이브 파일만 존재하면 동일한 답변을 얻을 수 있다고 잘 못 생각한 내 잘못 맞다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159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4B9B5-7E8A-4BAB-999F-1832800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30710"/>
            <a:ext cx="9905998" cy="661642"/>
          </a:xfrm>
        </p:spPr>
        <p:txBody>
          <a:bodyPr/>
          <a:lstStyle/>
          <a:p>
            <a:r>
              <a:rPr lang="en-US" altLang="ko-KR" dirty="0"/>
              <a:t>6-1. 3</a:t>
            </a:r>
            <a:r>
              <a:rPr lang="ko-KR" altLang="en-US" dirty="0"/>
              <a:t>번의 근본적인 문제 및 개선방안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08BE4-6FA1-4394-B409-6BC7DF2AF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92352"/>
            <a:ext cx="9905999" cy="4760718"/>
          </a:xfrm>
        </p:spPr>
        <p:txBody>
          <a:bodyPr>
            <a:noAutofit/>
          </a:bodyPr>
          <a:lstStyle/>
          <a:p>
            <a:r>
              <a:rPr lang="ko-KR" altLang="en-US" sz="1310" dirty="0"/>
              <a:t>특히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계열의 알고리즘에서 흔하게 관찰되는 매우 중요한 현상이므로</a:t>
            </a:r>
            <a:r>
              <a:rPr lang="en-US" altLang="ko-KR" sz="1310" dirty="0"/>
              <a:t>, </a:t>
            </a:r>
            <a:r>
              <a:rPr lang="ko-KR" altLang="en-US" sz="1310" dirty="0"/>
              <a:t>보고서에 반드시 포함하여 실험 결과의 신뢰도를 분석하는 데 사용해야 합니다</a:t>
            </a:r>
            <a:r>
              <a:rPr lang="en-US" altLang="ko-KR" sz="1310" dirty="0"/>
              <a:t>.</a:t>
            </a:r>
            <a:r>
              <a:rPr lang="ko-KR" altLang="en-US" sz="1310" dirty="0"/>
              <a:t>단순히 </a:t>
            </a:r>
            <a:r>
              <a:rPr lang="en-US" altLang="ko-KR" sz="1310" dirty="0"/>
              <a:t>"</a:t>
            </a:r>
            <a:r>
              <a:rPr lang="ko-KR" altLang="en-US" sz="1310" dirty="0"/>
              <a:t>결과가 달랐다</a:t>
            </a:r>
            <a:r>
              <a:rPr lang="en-US" altLang="ko-KR" sz="1310" dirty="0"/>
              <a:t>"</a:t>
            </a:r>
            <a:r>
              <a:rPr lang="ko-KR" altLang="en-US" sz="1310" dirty="0"/>
              <a:t>고 쓰는 대신</a:t>
            </a:r>
            <a:r>
              <a:rPr lang="en-US" altLang="ko-KR" sz="1310" dirty="0"/>
              <a:t>, </a:t>
            </a:r>
            <a:r>
              <a:rPr lang="ko-KR" altLang="en-US" sz="1310" dirty="0"/>
              <a:t>이를 강화 학습의 특성과 연관 지어 전문적으로 기술하고 해결책을 제시함으로써 보고서의 완성도를 높일 수 있습니다</a:t>
            </a:r>
            <a:r>
              <a:rPr lang="en-US" altLang="ko-KR" sz="1310" dirty="0"/>
              <a:t>.</a:t>
            </a:r>
            <a:endParaRPr lang="ko-KR" altLang="en-US" sz="1310" dirty="0"/>
          </a:p>
          <a:p>
            <a:r>
              <a:rPr lang="ko-KR" altLang="en-US" sz="1310" b="1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ko-KR" altLang="en-US" sz="1310" b="1" dirty="0">
                <a:latin typeface="Google Sans Flex"/>
              </a:rPr>
              <a:t>높은 분산</a:t>
            </a:r>
            <a:r>
              <a:rPr lang="en-US" altLang="ko-KR" sz="1310" b="1" dirty="0">
                <a:latin typeface="Google Sans Flex"/>
              </a:rPr>
              <a:t>(High Variance) </a:t>
            </a:r>
            <a:r>
              <a:rPr lang="ko-KR" altLang="en-US" sz="1310" b="1" dirty="0">
                <a:latin typeface="Google Sans Flex"/>
              </a:rPr>
              <a:t>문제</a:t>
            </a:r>
          </a:p>
          <a:p>
            <a:r>
              <a:rPr lang="ko-KR" altLang="en-US" sz="1310" dirty="0">
                <a:latin typeface="Google Sans Flex"/>
              </a:rPr>
              <a:t>사용하신 </a:t>
            </a:r>
            <a:r>
              <a:rPr lang="en-US" altLang="ko-KR" sz="1310" dirty="0">
                <a:latin typeface="Google Sans Flex"/>
              </a:rPr>
              <a:t>Policy Gradient(REINFORCE, A2C) </a:t>
            </a:r>
            <a:r>
              <a:rPr lang="ko-KR" altLang="en-US" sz="1310" dirty="0">
                <a:latin typeface="Google Sans Flex"/>
              </a:rPr>
              <a:t>알고리즘의 본질적인 한계를 설명하며 이 현상의 </a:t>
            </a:r>
            <a:r>
              <a:rPr lang="ko-KR" altLang="en-US" sz="1310" b="1" dirty="0">
                <a:latin typeface="Google Sans Flex"/>
              </a:rPr>
              <a:t>원인</a:t>
            </a:r>
            <a:r>
              <a:rPr lang="ko-KR" altLang="en-US" sz="1310" dirty="0">
                <a:latin typeface="Google Sans Flex"/>
              </a:rPr>
              <a:t>을 제시해야 합니다</a:t>
            </a:r>
            <a:r>
              <a:rPr lang="en-US" altLang="ko-KR" sz="1310" dirty="0">
                <a:latin typeface="Google Sans Flex"/>
              </a:rPr>
              <a:t>.</a:t>
            </a:r>
          </a:p>
          <a:p>
            <a:r>
              <a:rPr lang="en-US" altLang="ko-KR" sz="1310" dirty="0"/>
              <a:t>"</a:t>
            </a:r>
            <a:r>
              <a:rPr lang="ko-KR" altLang="en-US" sz="1310" dirty="0"/>
              <a:t>본 프로젝트에서 채택한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 알고리즘</a:t>
            </a:r>
            <a:r>
              <a:rPr lang="en-US" altLang="ko-KR" sz="1310" dirty="0"/>
              <a:t>(REINFORCE </a:t>
            </a:r>
            <a:r>
              <a:rPr lang="ko-KR" altLang="en-US" sz="1310" dirty="0"/>
              <a:t>또는 </a:t>
            </a:r>
            <a:r>
              <a:rPr lang="en-US" altLang="ko-KR" sz="1310" dirty="0"/>
              <a:t>A2C)</a:t>
            </a:r>
            <a:r>
              <a:rPr lang="ko-KR" altLang="en-US" sz="1310" dirty="0"/>
              <a:t>은 </a:t>
            </a:r>
            <a:r>
              <a:rPr lang="en-US" altLang="ko-KR" sz="1310" dirty="0"/>
              <a:t>Monte Carlo </a:t>
            </a:r>
            <a:r>
              <a:rPr lang="ko-KR" altLang="en-US" sz="1310" dirty="0"/>
              <a:t>추정 방식을 사용하거나</a:t>
            </a:r>
            <a:r>
              <a:rPr lang="en-US" altLang="ko-KR" sz="1310" dirty="0"/>
              <a:t>(REINFORCE), Advantage </a:t>
            </a:r>
            <a:r>
              <a:rPr lang="ko-KR" altLang="en-US" sz="1310" dirty="0"/>
              <a:t>함수를 근사하는 과정에서 </a:t>
            </a:r>
            <a:r>
              <a:rPr lang="ko-KR" altLang="en-US" sz="1310" b="1" dirty="0"/>
              <a:t>정책 경사</a:t>
            </a:r>
            <a:r>
              <a:rPr lang="en-US" altLang="ko-KR" sz="1310" b="1" dirty="0"/>
              <a:t>(Policy Gradient)</a:t>
            </a:r>
            <a:r>
              <a:rPr lang="ko-KR" altLang="en-US" sz="1310" dirty="0"/>
              <a:t> 추정치의 분산</a:t>
            </a:r>
            <a:r>
              <a:rPr lang="en-US" altLang="ko-KR" sz="1310" dirty="0"/>
              <a:t>(Variance)</a:t>
            </a:r>
            <a:r>
              <a:rPr lang="ko-KR" altLang="en-US" sz="1310" dirty="0"/>
              <a:t>이 높다는 근본적인 한계를 지닙니다</a:t>
            </a:r>
            <a:r>
              <a:rPr lang="en-US" altLang="ko-KR" sz="1310" dirty="0"/>
              <a:t>. </a:t>
            </a:r>
          </a:p>
          <a:p>
            <a:r>
              <a:rPr lang="ko-KR" altLang="en-US" sz="1310" b="1" dirty="0">
                <a:latin typeface="Google Sans Flex"/>
              </a:rPr>
              <a:t>불완전한 수렴과 미래 개선 방안</a:t>
            </a:r>
          </a:p>
          <a:p>
            <a:r>
              <a:rPr lang="ko-KR" altLang="en-US" sz="1310" dirty="0"/>
              <a:t>에이전트가 특정 퍼즐의 최적 해</a:t>
            </a:r>
            <a:r>
              <a:rPr lang="en-US" altLang="ko-KR" sz="1310" dirty="0"/>
              <a:t>(Optimal Policy)</a:t>
            </a:r>
            <a:r>
              <a:rPr lang="ko-KR" altLang="en-US" sz="1310" dirty="0"/>
              <a:t>에 완전히 수렴하지 못하고</a:t>
            </a:r>
            <a:r>
              <a:rPr lang="en-US" altLang="ko-KR" sz="1310" dirty="0"/>
              <a:t>, </a:t>
            </a:r>
            <a:r>
              <a:rPr lang="ko-KR" altLang="en-US" sz="1310" dirty="0"/>
              <a:t>국소 </a:t>
            </a:r>
            <a:r>
              <a:rPr lang="ko-KR" altLang="en-US" sz="1310" dirty="0" err="1"/>
              <a:t>최적점</a:t>
            </a:r>
            <a:r>
              <a:rPr lang="en-US" altLang="ko-KR" sz="1310" dirty="0"/>
              <a:t>(Local Optima)</a:t>
            </a:r>
            <a:r>
              <a:rPr lang="ko-KR" altLang="en-US" sz="1310" dirty="0"/>
              <a:t>에 머물렀을 가능성을 시사합니다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일단 차후에 </a:t>
            </a:r>
            <a:r>
              <a:rPr lang="ko-KR" altLang="en-US" sz="1310" dirty="0" err="1"/>
              <a:t>멀티시드</a:t>
            </a:r>
            <a:r>
              <a:rPr lang="ko-KR" altLang="en-US" sz="1310" dirty="0"/>
              <a:t> 실험을 해보고 리워드 </a:t>
            </a:r>
            <a:r>
              <a:rPr lang="ko-KR" altLang="en-US" sz="1310" dirty="0" err="1"/>
              <a:t>셰이핑을</a:t>
            </a:r>
            <a:r>
              <a:rPr lang="ko-KR" altLang="en-US" sz="1310" dirty="0"/>
              <a:t> 다시 손을 봐야 할거 같다</a:t>
            </a:r>
            <a:r>
              <a:rPr lang="en-US" altLang="ko-KR" sz="1310" dirty="0"/>
              <a:t>.</a:t>
            </a:r>
          </a:p>
          <a:p>
            <a:r>
              <a:rPr lang="en-US" altLang="ko-KR" sz="1310" b="1" dirty="0"/>
              <a:t>[</a:t>
            </a:r>
            <a:r>
              <a:rPr lang="ko-KR" altLang="en-US" sz="1310" b="1" dirty="0"/>
              <a:t>보완 및 개선사항에 추가</a:t>
            </a:r>
            <a:r>
              <a:rPr lang="en-US" altLang="ko-KR" sz="1310" b="1" dirty="0"/>
              <a:t>]</a:t>
            </a:r>
            <a:r>
              <a:rPr lang="ko-KR" altLang="en-US" sz="1310" dirty="0"/>
              <a:t> </a:t>
            </a:r>
            <a:endParaRPr lang="en-US" altLang="ko-KR" sz="1310" dirty="0"/>
          </a:p>
          <a:p>
            <a:r>
              <a:rPr lang="ko-KR" altLang="en-US" sz="1310" dirty="0"/>
              <a:t>향후 연구에서는 이러한 분산을 더욱 효과적으로 줄이기 위해 </a:t>
            </a:r>
            <a:r>
              <a:rPr lang="en-US" altLang="ko-KR" sz="1310" dirty="0"/>
              <a:t>GAE(Generalized Advantage Estimation)</a:t>
            </a:r>
            <a:r>
              <a:rPr lang="ko-KR" altLang="en-US" sz="1310" dirty="0"/>
              <a:t>와 같은 기술을 적용하거나</a:t>
            </a:r>
            <a:r>
              <a:rPr lang="en-US" altLang="ko-KR" sz="1310" dirty="0"/>
              <a:t>, </a:t>
            </a:r>
            <a:r>
              <a:rPr lang="ko-KR" altLang="en-US" sz="1310" dirty="0"/>
              <a:t>혹은 보다 분산이 낮고 안정적인 학습이 가능한 </a:t>
            </a:r>
            <a:r>
              <a:rPr lang="en-US" altLang="ko-KR" sz="1310" b="1" dirty="0"/>
              <a:t>PPO(Proximal Policy Optimization)</a:t>
            </a:r>
            <a:r>
              <a:rPr lang="ko-KR" altLang="en-US" sz="1310" dirty="0"/>
              <a:t> 알고리즘을 적용하여 성능의 안정성</a:t>
            </a:r>
            <a:r>
              <a:rPr lang="en-US" altLang="ko-KR" sz="1310" dirty="0"/>
              <a:t>(Robustness)</a:t>
            </a:r>
            <a:r>
              <a:rPr lang="ko-KR" altLang="en-US" sz="1310" dirty="0"/>
              <a:t>을 개선할 필요가 있습니다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이 부분은 좀더 공부를 해보고 고쳐봐야 하겠습니다</a:t>
            </a:r>
            <a:r>
              <a:rPr lang="en-US" altLang="ko-KR" sz="1310" dirty="0"/>
              <a:t>. </a:t>
            </a:r>
            <a:endParaRPr lang="ko-KR" altLang="en-US" sz="1310" dirty="0"/>
          </a:p>
        </p:txBody>
      </p:sp>
    </p:spTree>
    <p:extLst>
      <p:ext uri="{BB962C8B-B14F-4D97-AF65-F5344CB8AC3E}">
        <p14:creationId xmlns:p14="http://schemas.microsoft.com/office/powerpoint/2010/main" val="216780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CF2C7-1460-4B22-999C-008782D5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5279"/>
          </a:xfrm>
        </p:spPr>
        <p:txBody>
          <a:bodyPr/>
          <a:lstStyle/>
          <a:p>
            <a:pPr algn="ctr"/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08FA4-2AF0-40E6-B50F-5396F3E0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3796"/>
            <a:ext cx="9905999" cy="470439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본 프로젝트는 </a:t>
            </a:r>
            <a:r>
              <a:rPr lang="ko-KR" altLang="en-US" dirty="0" err="1"/>
              <a:t>유희왕</a:t>
            </a:r>
            <a:r>
              <a:rPr lang="ko-KR" altLang="en-US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환경을 대상으로 </a:t>
            </a:r>
            <a:r>
              <a:rPr lang="ko-KR" altLang="en-US" dirty="0" err="1"/>
              <a:t>강화학습알고리즘인</a:t>
            </a:r>
            <a:r>
              <a:rPr lang="ko-KR" altLang="en-US" dirty="0"/>
              <a:t> </a:t>
            </a:r>
            <a:r>
              <a:rPr lang="en-US" altLang="ko-KR" b="1" dirty="0" err="1"/>
              <a:t>Reinforce_Baseline</a:t>
            </a:r>
            <a:r>
              <a:rPr lang="ko-KR" altLang="en-US" dirty="0"/>
              <a:t>과 </a:t>
            </a:r>
            <a:r>
              <a:rPr lang="en-US" altLang="ko-KR" b="1" dirty="0"/>
              <a:t>A2C</a:t>
            </a:r>
            <a:r>
              <a:rPr lang="ko-KR" altLang="en-US" dirty="0"/>
              <a:t>를 적용해서 </a:t>
            </a:r>
            <a:r>
              <a:rPr lang="en-US" altLang="ko-KR" b="1" dirty="0" err="1"/>
              <a:t>Action_Masking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latin typeface="ui-sans-serif"/>
              </a:rPr>
              <a:t> </a:t>
            </a:r>
            <a:r>
              <a:rPr lang="en-US" altLang="ko-KR" b="1" dirty="0" err="1">
                <a:latin typeface="ui-sans-serif"/>
              </a:rPr>
              <a:t>Reward_Shaping</a:t>
            </a:r>
            <a:r>
              <a:rPr lang="en-US" altLang="ko-KR" b="1" dirty="0">
                <a:latin typeface="ui-sans-serif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환경 시뮬레이션 설계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ym typeface="Wingdings" panose="05000000000000000000" pitchFamily="2" charset="2"/>
              </a:rPr>
              <a:t>train &amp; </a:t>
            </a:r>
            <a:r>
              <a:rPr lang="en-US" altLang="ko-KR" b="1" dirty="0" err="1">
                <a:sym typeface="Wingdings" panose="05000000000000000000" pitchFamily="2" charset="2"/>
              </a:rPr>
              <a:t>evaluetion</a:t>
            </a:r>
            <a:r>
              <a:rPr lang="ko-KR" altLang="en-US" dirty="0">
                <a:sym typeface="Wingdings" panose="05000000000000000000" pitchFamily="2" charset="2"/>
              </a:rPr>
              <a:t>의 전체 파이프라인을 구축을 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행동 제약이 강한  카드게임의 특성에 맞춰서 </a:t>
            </a:r>
            <a:r>
              <a:rPr lang="en-US" altLang="ko-KR" b="1" dirty="0" err="1"/>
              <a:t>Action_Masking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ko-KR" altLang="en-US" dirty="0" err="1">
                <a:sym typeface="Wingdings" panose="05000000000000000000" pitchFamily="2" charset="2"/>
              </a:rPr>
              <a:t>퍼즐정답</a:t>
            </a:r>
            <a:r>
              <a:rPr lang="ko-KR" altLang="en-US" dirty="0">
                <a:sym typeface="Wingdings" panose="05000000000000000000" pitchFamily="2" charset="2"/>
              </a:rPr>
              <a:t> 시퀀스를 유도하기위해 </a:t>
            </a:r>
            <a:r>
              <a:rPr lang="en-US" altLang="ko-KR" b="1" dirty="0">
                <a:latin typeface="ui-sans-serif"/>
              </a:rPr>
              <a:t>Reward Shaping</a:t>
            </a:r>
            <a:r>
              <a:rPr lang="ko-KR" altLang="en-US" b="1" dirty="0">
                <a:latin typeface="ui-sans-serif"/>
              </a:rPr>
              <a:t>을 구성했고</a:t>
            </a:r>
            <a:r>
              <a:rPr lang="en-US" altLang="ko-KR" b="1" dirty="0">
                <a:latin typeface="ui-sans-serif"/>
              </a:rPr>
              <a:t>, </a:t>
            </a:r>
            <a:r>
              <a:rPr lang="ko-KR" altLang="en-US" b="1" dirty="0">
                <a:latin typeface="ui-sans-serif"/>
              </a:rPr>
              <a:t>이를 통해 </a:t>
            </a:r>
            <a:r>
              <a:rPr lang="en-US" altLang="ko-KR" b="1" dirty="0">
                <a:latin typeface="ui-sans-serif"/>
              </a:rPr>
              <a:t>agent</a:t>
            </a:r>
            <a:r>
              <a:rPr lang="ko-KR" altLang="en-US" b="1" dirty="0">
                <a:latin typeface="ui-sans-serif"/>
              </a:rPr>
              <a:t>가 </a:t>
            </a:r>
            <a:r>
              <a:rPr lang="ko-KR" altLang="en-US" dirty="0">
                <a:latin typeface="ui-sans-serif"/>
              </a:rPr>
              <a:t>정답</a:t>
            </a:r>
            <a:r>
              <a:rPr lang="ko-KR" altLang="en-US" b="1" dirty="0">
                <a:latin typeface="ui-sans-serif"/>
              </a:rPr>
              <a:t>을 </a:t>
            </a:r>
            <a:r>
              <a:rPr lang="ko-KR" altLang="en-US" dirty="0">
                <a:latin typeface="ui-sans-serif"/>
              </a:rPr>
              <a:t>안정적으로  재현하고 높은 보상에 수렴하게 노력했다</a:t>
            </a:r>
            <a:r>
              <a:rPr lang="en-US" altLang="ko-KR" dirty="0">
                <a:latin typeface="ui-sans-serif"/>
              </a:rPr>
              <a:t>.</a:t>
            </a:r>
          </a:p>
          <a:p>
            <a:r>
              <a:rPr lang="ko-KR" altLang="en-US" dirty="0">
                <a:latin typeface="ui-sans-serif"/>
                <a:sym typeface="Wingdings" panose="05000000000000000000" pitchFamily="2" charset="2"/>
              </a:rPr>
              <a:t>본 과제는 퍼즐형 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TCG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환경에서 강화학습을 적용시 발생하는 불가능한 행동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학습불량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희귀한 </a:t>
            </a:r>
            <a:r>
              <a:rPr lang="ko-KR" altLang="en-US" dirty="0" err="1">
                <a:latin typeface="ui-sans-serif"/>
                <a:sym typeface="Wingdings" panose="05000000000000000000" pitchFamily="2" charset="2"/>
              </a:rPr>
              <a:t>목표달성등같은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 문제들을 구조적 설계로 해결해 보려고 노력한 사례이며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차후 더 복잡한 현재의 환경에 적용이 가능한 형태로 발전을 시킬 것 이다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9130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88E7D-0510-4483-A10D-E3B05F2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4794"/>
          </a:xfrm>
        </p:spPr>
        <p:txBody>
          <a:bodyPr/>
          <a:lstStyle/>
          <a:p>
            <a:r>
              <a:rPr lang="ko-KR" altLang="en-US" dirty="0"/>
              <a:t>프로젝트의 제작기간</a:t>
            </a:r>
            <a:r>
              <a:rPr lang="en-US" altLang="ko-KR" dirty="0"/>
              <a:t>(</a:t>
            </a:r>
            <a:r>
              <a:rPr lang="ko-KR" altLang="en-US" dirty="0"/>
              <a:t>프로토 타입 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9D079-F0BF-4A2C-BCE4-19A5C780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3312"/>
            <a:ext cx="9905999" cy="443788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프로토 타입 구성 </a:t>
            </a:r>
            <a:r>
              <a:rPr lang="en-US" altLang="ko-KR" dirty="0"/>
              <a:t>: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일반적인 </a:t>
            </a:r>
            <a:r>
              <a:rPr lang="en-US" altLang="ko-KR" dirty="0"/>
              <a:t>1</a:t>
            </a:r>
            <a:r>
              <a:rPr lang="ko-KR" altLang="en-US" dirty="0"/>
              <a:t>회 공격 위주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Learning(</a:t>
            </a:r>
            <a:r>
              <a:rPr lang="ko-KR" altLang="en-US" dirty="0"/>
              <a:t>알파타입</a:t>
            </a:r>
            <a:r>
              <a:rPr lang="en-US" altLang="ko-KR" dirty="0"/>
              <a:t>) : 2,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프로토에서 조금 더 추가해서 </a:t>
            </a:r>
            <a:r>
              <a:rPr lang="en-US" altLang="ko-KR" dirty="0"/>
              <a:t>oh</a:t>
            </a:r>
            <a:r>
              <a:rPr lang="ko-KR" altLang="en-US" dirty="0"/>
              <a:t> </a:t>
            </a:r>
            <a:r>
              <a:rPr lang="en-US" altLang="ko-KR" dirty="0" err="1"/>
              <a:t>jama</a:t>
            </a:r>
            <a:r>
              <a:rPr lang="ko-KR" altLang="en-US" dirty="0"/>
              <a:t>용정도로 제작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======================</a:t>
            </a:r>
            <a:r>
              <a:rPr lang="ko-KR" altLang="en-US"/>
              <a:t>트루 </a:t>
            </a:r>
            <a:r>
              <a:rPr lang="ko-KR" altLang="en-US" dirty="0"/>
              <a:t>프로젝트</a:t>
            </a:r>
            <a:r>
              <a:rPr lang="en-US" altLang="ko-KR" dirty="0"/>
              <a:t>====================</a:t>
            </a:r>
          </a:p>
          <a:p>
            <a:r>
              <a:rPr lang="ko-KR" altLang="en-US" dirty="0"/>
              <a:t>기본적인 환경구성 </a:t>
            </a:r>
            <a:r>
              <a:rPr lang="en-US" altLang="ko-KR" dirty="0"/>
              <a:t>: 2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Agent’s : 1.5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/>
              <a:t>퍼즐에 맞게 조정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퍼즐 자체는 단순해서 비교적 일찍 마무리 했습니다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 err="1">
                <a:sym typeface="Wingdings" panose="05000000000000000000" pitchFamily="2" charset="2"/>
              </a:rPr>
              <a:t>번중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8~9</a:t>
            </a:r>
            <a:r>
              <a:rPr lang="ko-KR" altLang="en-US" dirty="0">
                <a:sym typeface="Wingdings" panose="05000000000000000000" pitchFamily="2" charset="2"/>
              </a:rPr>
              <a:t>번은 맞췄다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/>
              <a:t>퍼즐에 맞게 조정 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제일 투자를 많이 했는데 결과가 진짜 랜덤인 점이 아쉽습니다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>
                <a:sym typeface="Wingdings" panose="05000000000000000000" pitchFamily="2" charset="2"/>
              </a:rPr>
              <a:t>번 정도 돌리면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번 정도는 맞추는 거 같다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09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17175-3F68-49E2-8074-FD91F083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698218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문제제시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EEE2B-F9D8-4B17-831B-ADAD00C0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16738"/>
            <a:ext cx="9905999" cy="4718302"/>
          </a:xfrm>
        </p:spPr>
        <p:txBody>
          <a:bodyPr>
            <a:normAutofit/>
          </a:bodyPr>
          <a:lstStyle/>
          <a:p>
            <a:r>
              <a:rPr lang="en-US" altLang="ko-KR" sz="1500" dirty="0" err="1"/>
              <a:t>Edo_Pro</a:t>
            </a:r>
            <a:r>
              <a:rPr lang="ko-KR" altLang="en-US" sz="1500" dirty="0"/>
              <a:t>라는 </a:t>
            </a:r>
            <a:r>
              <a:rPr lang="ko-KR" altLang="en-US" sz="1500" dirty="0" err="1"/>
              <a:t>유희왕</a:t>
            </a:r>
            <a:r>
              <a:rPr lang="ko-KR" altLang="en-US" sz="1500" dirty="0"/>
              <a:t> 카드게임에서 강화학습 </a:t>
            </a:r>
            <a:r>
              <a:rPr lang="en-US" altLang="ko-KR" sz="1500" dirty="0"/>
              <a:t>AI</a:t>
            </a:r>
            <a:r>
              <a:rPr lang="ko-KR" altLang="en-US" sz="1500" dirty="0"/>
              <a:t>로 실시간으로 듀얼을 하게 할 수 있을까</a:t>
            </a:r>
            <a:r>
              <a:rPr lang="en-US" altLang="ko-KR" sz="1500" dirty="0"/>
              <a:t>?</a:t>
            </a:r>
            <a:r>
              <a:rPr lang="ko-KR" altLang="en-US" sz="1500" dirty="0"/>
              <a:t>에서 시작했다</a:t>
            </a:r>
            <a:r>
              <a:rPr lang="en-US" altLang="ko-KR" sz="1500" dirty="0"/>
              <a:t>.(</a:t>
            </a:r>
            <a:r>
              <a:rPr lang="ko-KR" altLang="en-US" sz="1500" dirty="0"/>
              <a:t>그러나 실시간으로 만들기엔 각 카드의 효과 및 순서로 인해 상호작용이 다른 점의 구현이 다른 점</a:t>
            </a:r>
            <a:r>
              <a:rPr lang="en-US" altLang="ko-KR" sz="1500" dirty="0"/>
              <a:t>, </a:t>
            </a:r>
            <a:r>
              <a:rPr lang="ko-KR" altLang="en-US" sz="1500" dirty="0"/>
              <a:t>카드의 발동의 적절한 타이밍</a:t>
            </a:r>
            <a:r>
              <a:rPr lang="en-US" altLang="ko-KR" sz="1500" dirty="0"/>
              <a:t>, </a:t>
            </a:r>
            <a:r>
              <a:rPr lang="ko-KR" altLang="en-US" sz="1500" dirty="0"/>
              <a:t>매번 바뀌는 환경에 대한 처리 등등</a:t>
            </a:r>
            <a:r>
              <a:rPr lang="en-US" altLang="ko-KR" sz="1500" dirty="0"/>
              <a:t>, </a:t>
            </a:r>
            <a:r>
              <a:rPr lang="ko-KR" altLang="en-US" sz="1500" dirty="0"/>
              <a:t>제일 결정 적인 문제는 시간상 구현이 불가능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위의 문제로 인해 위의 계획은 불가하고 판단했다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그래서 </a:t>
            </a:r>
            <a:r>
              <a:rPr lang="en-US" altLang="ko-KR" sz="1500" dirty="0">
                <a:sym typeface="Wingdings" panose="05000000000000000000" pitchFamily="2" charset="2"/>
              </a:rPr>
              <a:t>puzzle dule</a:t>
            </a:r>
            <a:r>
              <a:rPr lang="ko-KR" altLang="en-US" sz="1500" dirty="0">
                <a:sym typeface="Wingdings" panose="05000000000000000000" pitchFamily="2" charset="2"/>
              </a:rPr>
              <a:t>로 변경했다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/>
              <a:t>2</a:t>
            </a:r>
            <a:r>
              <a:rPr lang="ko-KR" altLang="en-US" sz="1500" dirty="0"/>
              <a:t>가지의 </a:t>
            </a:r>
            <a:r>
              <a:rPr lang="ko-KR" altLang="en-US" sz="1500" dirty="0" err="1"/>
              <a:t>퍼즐듀얼을</a:t>
            </a:r>
            <a:r>
              <a:rPr lang="ko-KR" altLang="en-US" sz="1500" dirty="0"/>
              <a:t> 대상으로 진행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)</a:t>
            </a:r>
            <a:r>
              <a:rPr lang="ko-KR" altLang="en-US" sz="1500" dirty="0"/>
              <a:t>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 : </a:t>
            </a:r>
            <a:r>
              <a:rPr lang="ko-KR" altLang="en-US" sz="1500" dirty="0"/>
              <a:t>초반 </a:t>
            </a:r>
            <a:r>
              <a:rPr lang="en-US" altLang="ko-KR" sz="1500" b="1" dirty="0" err="1"/>
              <a:t>Ojama</a:t>
            </a:r>
            <a:r>
              <a:rPr lang="en-US" altLang="ko-KR" sz="1500" b="1" dirty="0"/>
              <a:t> Trio + Token + Zero Gravity</a:t>
            </a:r>
            <a:r>
              <a:rPr lang="ko-KR" altLang="en-US" sz="1500" dirty="0"/>
              <a:t>를 어떻게 활용하는지가 핵심</a:t>
            </a:r>
          </a:p>
          <a:p>
            <a:pPr marL="0" indent="0">
              <a:buNone/>
            </a:pPr>
            <a:r>
              <a:rPr lang="ko-KR" altLang="en-US" sz="1500" dirty="0"/>
              <a:t>                                목표</a:t>
            </a:r>
            <a:r>
              <a:rPr lang="en-US" altLang="ko-KR" sz="1500" dirty="0"/>
              <a:t>: </a:t>
            </a:r>
            <a:r>
              <a:rPr lang="en-US" altLang="ko-KR" sz="1500" b="1" dirty="0"/>
              <a:t>Ultimate </a:t>
            </a:r>
            <a:r>
              <a:rPr lang="en-US" altLang="ko-KR" sz="1500" b="1" dirty="0" err="1"/>
              <a:t>Tyranno</a:t>
            </a:r>
            <a:r>
              <a:rPr lang="ko-KR" altLang="en-US" sz="1500" dirty="0"/>
              <a:t>가 토큰 </a:t>
            </a:r>
            <a:r>
              <a:rPr lang="en-US" altLang="ko-KR" sz="1500" dirty="0"/>
              <a:t>3</a:t>
            </a:r>
            <a:r>
              <a:rPr lang="ko-KR" altLang="en-US" sz="1500" dirty="0"/>
              <a:t>장을 연속 공격하여 </a:t>
            </a:r>
            <a:r>
              <a:rPr lang="en-US" altLang="ko-KR" sz="1500" dirty="0"/>
              <a:t>OTK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 : </a:t>
            </a:r>
            <a:r>
              <a:rPr lang="ko-KR" altLang="en-US" sz="1500" dirty="0">
                <a:latin typeface="ui-sans-serif"/>
              </a:rPr>
              <a:t>카드 간 순서 의존성이 매우 높다</a:t>
            </a:r>
            <a:r>
              <a:rPr lang="en-US" altLang="ko-KR" sz="1500" dirty="0">
                <a:latin typeface="ui-sans-serif"/>
              </a:rPr>
              <a:t>.(</a:t>
            </a:r>
            <a:r>
              <a:rPr lang="ko-KR" altLang="en-US" sz="1500" dirty="0">
                <a:latin typeface="ui-sans-serif"/>
              </a:rPr>
              <a:t>난이도가 높다</a:t>
            </a:r>
            <a:r>
              <a:rPr lang="en-US" altLang="ko-KR" sz="1500" dirty="0">
                <a:latin typeface="ui-sans-serif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latin typeface="ui-sans-serif"/>
              </a:rPr>
              <a:t>                                       난이도는 훨씬 높고</a:t>
            </a:r>
            <a:r>
              <a:rPr lang="en-US" altLang="ko-KR" sz="1500" dirty="0">
                <a:latin typeface="ui-sans-serif"/>
              </a:rPr>
              <a:t>, </a:t>
            </a:r>
            <a:r>
              <a:rPr lang="ko-KR" altLang="en-US" sz="1500" dirty="0">
                <a:latin typeface="ui-sans-serif"/>
              </a:rPr>
              <a:t>잘못된 순서 하나면 클리어 불가</a:t>
            </a:r>
            <a:endParaRPr lang="en-US" altLang="ko-KR" sz="1500" dirty="0"/>
          </a:p>
          <a:p>
            <a:r>
              <a:rPr lang="en-US" altLang="ko-KR" sz="1500" dirty="0"/>
              <a:t>“</a:t>
            </a:r>
            <a:r>
              <a:rPr lang="ko-KR" altLang="en-US" sz="1500" dirty="0"/>
              <a:t>강화학습으로 처음</a:t>
            </a:r>
            <a:r>
              <a:rPr lang="en-US" altLang="ko-KR" sz="1500" dirty="0"/>
              <a:t> </a:t>
            </a:r>
            <a:r>
              <a:rPr lang="ko-KR" altLang="en-US" sz="1500" dirty="0"/>
              <a:t>보는 </a:t>
            </a:r>
            <a:r>
              <a:rPr lang="en-US" altLang="ko-KR" sz="1500" dirty="0"/>
              <a:t>Puzzle duel</a:t>
            </a:r>
            <a:r>
              <a:rPr lang="ko-KR" altLang="en-US" sz="1500" dirty="0"/>
              <a:t>을 풀면 많은 가능성 중에 </a:t>
            </a:r>
            <a:r>
              <a:rPr lang="en-US" altLang="ko-KR" sz="1500" dirty="0"/>
              <a:t>1</a:t>
            </a:r>
            <a:r>
              <a:rPr lang="ko-KR" altLang="en-US" sz="1500" dirty="0"/>
              <a:t>가지의 해법을 찾을 수 있을까</a:t>
            </a:r>
            <a:r>
              <a:rPr lang="en-US" altLang="ko-KR" sz="1500" dirty="0"/>
              <a:t>?”  </a:t>
            </a:r>
            <a:r>
              <a:rPr lang="ko-KR" altLang="en-US" sz="1500" dirty="0"/>
              <a:t>에서 출발했다</a:t>
            </a:r>
            <a:r>
              <a:rPr lang="en-US" altLang="ko-KR" sz="1500" dirty="0"/>
              <a:t>.</a:t>
            </a:r>
          </a:p>
          <a:p>
            <a:r>
              <a:rPr lang="en-US" altLang="ko-KR" sz="1300" dirty="0"/>
              <a:t>Yu-Gi-Oh! </a:t>
            </a:r>
            <a:r>
              <a:rPr lang="ko-KR" altLang="en-US" sz="1300" dirty="0"/>
              <a:t>퍼즐 듀얼 문제는 에이전트가 환경과의 상호작용을 통해 최적의 행동 정책을 학습하는 </a:t>
            </a:r>
            <a:r>
              <a:rPr lang="ko-KR" altLang="en-US" sz="1300" dirty="0" err="1"/>
              <a:t>마르코프</a:t>
            </a:r>
            <a:r>
              <a:rPr lang="ko-KR" altLang="en-US" sz="1300" dirty="0"/>
              <a:t> 결정 과정</a:t>
            </a:r>
            <a:r>
              <a:rPr lang="en-US" altLang="ko-KR" sz="1300" dirty="0"/>
              <a:t>(MDP)</a:t>
            </a:r>
            <a:r>
              <a:rPr lang="ko-KR" altLang="en-US" sz="1300" dirty="0"/>
              <a:t>으로 공식화됩니다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다음 섹션에서는 이 문제의 상태 공간</a:t>
            </a:r>
            <a:r>
              <a:rPr lang="en-US" altLang="ko-KR" sz="1300" dirty="0"/>
              <a:t>, </a:t>
            </a:r>
            <a:r>
              <a:rPr lang="ko-KR" altLang="en-US" sz="1300" dirty="0"/>
              <a:t>행동 공간</a:t>
            </a:r>
            <a:r>
              <a:rPr lang="en-US" altLang="ko-KR" sz="1300" dirty="0"/>
              <a:t>, </a:t>
            </a:r>
            <a:r>
              <a:rPr lang="ko-KR" altLang="en-US" sz="1300" dirty="0"/>
              <a:t>보상 체계를 정의하고 설계한 내용을 상세히 기술합니다</a:t>
            </a:r>
            <a:r>
              <a:rPr lang="en-US" altLang="ko-KR" sz="1300" dirty="0"/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BE256-895E-4721-80BB-B0B7190A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7144"/>
          </a:xfrm>
        </p:spPr>
        <p:txBody>
          <a:bodyPr/>
          <a:lstStyle/>
          <a:p>
            <a:pPr algn="ctr"/>
            <a:r>
              <a:rPr lang="en-US" altLang="ko-KR" dirty="0"/>
              <a:t>2. Puzzle 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3AE5C-1C23-4DFC-BD1F-DEBD5A09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65662"/>
            <a:ext cx="9905999" cy="4425539"/>
          </a:xfrm>
        </p:spPr>
        <p:txBody>
          <a:bodyPr>
            <a:normAutofit/>
          </a:bodyPr>
          <a:lstStyle/>
          <a:p>
            <a:r>
              <a:rPr lang="en-US" altLang="ko-KR" dirty="0"/>
              <a:t>Puzzle Dule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ko-KR" altLang="en-US" sz="1600" b="0" i="0" dirty="0">
                <a:effectLst/>
                <a:latin typeface="Pretendard JP"/>
              </a:rPr>
              <a:t>일반적인 퍼즐 듀얼과 같이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세트 카드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 err="1">
                <a:effectLst/>
                <a:latin typeface="Pretendard JP"/>
              </a:rPr>
              <a:t>덱의</a:t>
            </a:r>
            <a:r>
              <a:rPr lang="ko-KR" altLang="en-US" sz="1600" b="0" i="0" dirty="0">
                <a:effectLst/>
                <a:latin typeface="Pretendard JP"/>
              </a:rPr>
              <a:t> 순서 등 모든 것이 공개 정보이며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이번 본인의 턴에 승리하면 성공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패배하거나 해당 턴에 승리하지 못한 채로 턴을 종료하면 실패로 판정합니다</a:t>
            </a:r>
            <a:r>
              <a:rPr lang="en-US" altLang="ko-KR" sz="1600" b="0" i="0" dirty="0">
                <a:effectLst/>
                <a:latin typeface="Pretendard JP"/>
              </a:rPr>
              <a:t>.</a:t>
            </a:r>
          </a:p>
          <a:p>
            <a:r>
              <a:rPr lang="ko-KR" altLang="en-US" sz="1600" dirty="0">
                <a:latin typeface="Pretendard JP"/>
              </a:rPr>
              <a:t>본 프로젝트에서 사용한 </a:t>
            </a:r>
            <a:r>
              <a:rPr lang="ko-KR" altLang="en-US" sz="1600" dirty="0" err="1">
                <a:latin typeface="Pretendard JP"/>
              </a:rPr>
              <a:t>퍼즐듀얼은</a:t>
            </a:r>
            <a:r>
              <a:rPr lang="ko-KR" altLang="en-US" sz="1600" dirty="0">
                <a:latin typeface="Pretendard JP"/>
              </a:rPr>
              <a:t> </a:t>
            </a:r>
            <a:r>
              <a:rPr lang="en-US" altLang="ko-KR" sz="1600" dirty="0">
                <a:latin typeface="Pretendard JP"/>
              </a:rPr>
              <a:t>2008</a:t>
            </a:r>
            <a:r>
              <a:rPr lang="ko-KR" altLang="en-US" sz="1600" dirty="0">
                <a:latin typeface="Pretendard JP"/>
              </a:rPr>
              <a:t>년 </a:t>
            </a:r>
            <a:r>
              <a:rPr lang="ko-KR" altLang="en-US" sz="1600" dirty="0" err="1">
                <a:latin typeface="Pretendard JP"/>
              </a:rPr>
              <a:t>퍼즐듀얼</a:t>
            </a:r>
            <a:r>
              <a:rPr lang="ko-KR" altLang="en-US" sz="1600" dirty="0">
                <a:latin typeface="Pretendard JP"/>
              </a:rPr>
              <a:t> 입니다</a:t>
            </a:r>
            <a:r>
              <a:rPr lang="en-US" altLang="ko-KR" sz="1600" dirty="0">
                <a:latin typeface="Pretendard JP"/>
              </a:rPr>
              <a:t>. 2008</a:t>
            </a:r>
            <a:r>
              <a:rPr lang="ko-KR" altLang="en-US" sz="1600" dirty="0">
                <a:latin typeface="Pretendard JP"/>
              </a:rPr>
              <a:t>년의 현재의 듀얼 시스템으로 </a:t>
            </a:r>
            <a:r>
              <a:rPr lang="ko-KR" altLang="en-US" sz="1600" dirty="0" err="1">
                <a:latin typeface="Pretendard JP"/>
              </a:rPr>
              <a:t>퍼즐듀얼을</a:t>
            </a:r>
            <a:r>
              <a:rPr lang="ko-KR" altLang="en-US" sz="1600" dirty="0">
                <a:latin typeface="Pretendard JP"/>
              </a:rPr>
              <a:t> 할 경우</a:t>
            </a:r>
            <a:r>
              <a:rPr lang="en-US" altLang="ko-KR" sz="1600" dirty="0">
                <a:latin typeface="Pretendard JP"/>
              </a:rPr>
              <a:t>, </a:t>
            </a:r>
            <a:r>
              <a:rPr lang="ko-KR" altLang="en-US" sz="1600" dirty="0">
                <a:latin typeface="Pretendard JP"/>
              </a:rPr>
              <a:t>강화학습의  이유는  </a:t>
            </a:r>
            <a:endParaRPr lang="en-US" altLang="ko-KR" sz="1600" b="0" i="0" dirty="0">
              <a:effectLst/>
              <a:latin typeface="Pretendard JP"/>
            </a:endParaRPr>
          </a:p>
          <a:p>
            <a:r>
              <a:rPr lang="en-US" altLang="ko-KR" sz="1400" dirty="0"/>
              <a:t>"</a:t>
            </a:r>
            <a:r>
              <a:rPr lang="ko-KR" altLang="en-US" sz="1400" dirty="0"/>
              <a:t>복잡한 </a:t>
            </a:r>
            <a:r>
              <a:rPr lang="en-US" altLang="ko-KR" sz="1400" dirty="0"/>
              <a:t>TCG </a:t>
            </a:r>
            <a:r>
              <a:rPr lang="ko-KR" altLang="en-US" sz="1400" dirty="0"/>
              <a:t>환경의 난제를 극복하고 강화학습의 효과를 검증하기 위해 </a:t>
            </a:r>
            <a:r>
              <a:rPr lang="ko-KR" altLang="en-US" sz="1400" b="1" dirty="0"/>
              <a:t>퍼즐 듀얼</a:t>
            </a:r>
            <a:r>
              <a:rPr lang="ko-KR" altLang="en-US" sz="1400" dirty="0"/>
              <a:t>을 선택했습니다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1. </a:t>
            </a:r>
            <a:r>
              <a:rPr lang="ko-KR" altLang="en-US" sz="1400" b="1" dirty="0"/>
              <a:t>희박 보상 → 명확한 보상 구조</a:t>
            </a:r>
            <a:r>
              <a:rPr lang="en-US" altLang="ko-KR" sz="1400" b="1" dirty="0"/>
              <a:t>:</a:t>
            </a:r>
            <a:r>
              <a:rPr lang="ko-KR" altLang="en-US" sz="1400" dirty="0"/>
              <a:t> 일반 </a:t>
            </a:r>
            <a:r>
              <a:rPr lang="en-US" altLang="ko-KR" sz="1400" dirty="0"/>
              <a:t>TCG</a:t>
            </a:r>
            <a:r>
              <a:rPr lang="ko-KR" altLang="en-US" sz="1400" dirty="0"/>
              <a:t>의 보상과 달리</a:t>
            </a:r>
            <a:r>
              <a:rPr lang="en-US" altLang="ko-KR" sz="1400" dirty="0"/>
              <a:t>, </a:t>
            </a:r>
            <a:r>
              <a:rPr lang="ko-KR" altLang="en-US" sz="1400" dirty="0"/>
              <a:t>승리</a:t>
            </a:r>
            <a:r>
              <a:rPr lang="en-US" altLang="ko-KR" sz="1400" dirty="0"/>
              <a:t>(</a:t>
            </a:r>
            <a:r>
              <a:rPr lang="en-US" altLang="ko-KR" sz="1400" b="1" dirty="0"/>
              <a:t>+100</a:t>
            </a:r>
            <a:r>
              <a:rPr lang="en-US" altLang="ko-KR" sz="1400" dirty="0"/>
              <a:t>) </a:t>
            </a:r>
            <a:r>
              <a:rPr lang="ko-KR" altLang="en-US" sz="1400" dirty="0"/>
              <a:t>및 패배</a:t>
            </a:r>
            <a:r>
              <a:rPr lang="en-US" altLang="ko-KR" sz="1400" dirty="0"/>
              <a:t>(</a:t>
            </a:r>
            <a:r>
              <a:rPr lang="en-US" altLang="ko-KR" sz="1400" b="1" dirty="0"/>
              <a:t>-100</a:t>
            </a:r>
            <a:r>
              <a:rPr lang="en-US" altLang="ko-KR" sz="1400" dirty="0"/>
              <a:t>)</a:t>
            </a:r>
            <a:r>
              <a:rPr lang="ko-KR" altLang="en-US" sz="1400" dirty="0"/>
              <a:t>가 명확하며</a:t>
            </a:r>
            <a:r>
              <a:rPr lang="en-US" altLang="ko-KR" sz="1400" dirty="0"/>
              <a:t>, **</a:t>
            </a:r>
            <a:r>
              <a:rPr lang="ko-KR" altLang="en-US" sz="1400" dirty="0"/>
              <a:t>잘못된 행동</a:t>
            </a:r>
            <a:r>
              <a:rPr lang="en-US" altLang="ko-KR" sz="1400" dirty="0"/>
              <a:t>(-10~50)**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Shaping</a:t>
            </a:r>
            <a:r>
              <a:rPr lang="ko-KR" altLang="en-US" sz="1400" dirty="0"/>
              <a:t>이 용이합니다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거대한 상태 공간 → 고정된 환경</a:t>
            </a:r>
            <a:r>
              <a:rPr lang="en-US" altLang="ko-KR" sz="1400" b="1" dirty="0"/>
              <a:t>:</a:t>
            </a:r>
            <a:r>
              <a:rPr lang="ko-KR" altLang="en-US" sz="1400" dirty="0"/>
              <a:t> 필드</a:t>
            </a:r>
            <a:r>
              <a:rPr lang="en-US" altLang="ko-KR" sz="1400" dirty="0"/>
              <a:t>, 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묘지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덱이</a:t>
            </a:r>
            <a:r>
              <a:rPr lang="ko-KR" altLang="en-US" sz="1400" dirty="0"/>
              <a:t> </a:t>
            </a:r>
            <a:r>
              <a:rPr lang="ko-KR" altLang="en-US" sz="1400" b="1" dirty="0"/>
              <a:t>변하지 않는 </a:t>
            </a:r>
            <a:r>
              <a:rPr lang="en-US" altLang="ko-KR" sz="1400" b="1" dirty="0"/>
              <a:t>Closed World</a:t>
            </a:r>
            <a:r>
              <a:rPr lang="ko-KR" altLang="en-US" sz="1400" dirty="0"/>
              <a:t>로 설정되어</a:t>
            </a:r>
            <a:r>
              <a:rPr lang="en-US" altLang="ko-KR" sz="1400" dirty="0"/>
              <a:t>, </a:t>
            </a:r>
            <a:r>
              <a:rPr lang="ko-KR" altLang="en-US" sz="1400" dirty="0"/>
              <a:t>상태 공간 탐색의 복잡도를 획기적으로 낮췄습니다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b="1" dirty="0"/>
              <a:t>3. </a:t>
            </a:r>
            <a:r>
              <a:rPr lang="ko-KR" altLang="en-US" sz="1400" b="1" dirty="0"/>
              <a:t>정답 시퀀스 존재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Optimal Policy</a:t>
            </a:r>
            <a:r>
              <a:rPr lang="ko-KR" altLang="en-US" sz="1400" dirty="0"/>
              <a:t>가 존재하므로</a:t>
            </a:r>
            <a:r>
              <a:rPr lang="en-US" altLang="ko-KR" sz="1400" dirty="0"/>
              <a:t>, RL Agent</a:t>
            </a:r>
            <a:r>
              <a:rPr lang="ko-KR" altLang="en-US" sz="1400" dirty="0"/>
              <a:t>가 </a:t>
            </a:r>
            <a:r>
              <a:rPr lang="ko-KR" altLang="en-US" sz="1400" b="1" dirty="0"/>
              <a:t>해법을 찾았는지</a:t>
            </a:r>
            <a:r>
              <a:rPr lang="ko-KR" altLang="en-US" sz="1400" dirty="0"/>
              <a:t>를 객관적으로 검증할 수 있습니다</a:t>
            </a:r>
            <a:r>
              <a:rPr lang="en-US" altLang="ko-KR" sz="14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05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E9045-ADD8-436E-B60F-36ADB89F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pPr algn="ctr"/>
            <a:r>
              <a:rPr lang="en-US" altLang="ko-KR" dirty="0"/>
              <a:t>2-1 Puzzle dule</a:t>
            </a:r>
            <a:r>
              <a:rPr lang="ko-KR" altLang="en-US" dirty="0"/>
              <a:t>기반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CD10F-EE2F-43A8-A255-BC904E72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0971"/>
            <a:ext cx="9905999" cy="4550230"/>
          </a:xfrm>
        </p:spPr>
        <p:txBody>
          <a:bodyPr>
            <a:normAutofit fontScale="92500"/>
          </a:bodyPr>
          <a:lstStyle/>
          <a:p>
            <a:r>
              <a:rPr lang="en-US" altLang="ko-KR" sz="2000" dirty="0"/>
              <a:t>Agent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player 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DQN, </a:t>
            </a:r>
            <a:r>
              <a:rPr lang="en-US" altLang="ko-KR" sz="2000" dirty="0" err="1"/>
              <a:t>Double_DQN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Advantage Actor-critic</a:t>
            </a:r>
          </a:p>
          <a:p>
            <a:r>
              <a:rPr lang="en-US" altLang="ko-KR" sz="2000" dirty="0"/>
              <a:t>Environment : </a:t>
            </a:r>
            <a:r>
              <a:rPr lang="ko-KR" altLang="en-US" sz="2000" dirty="0"/>
              <a:t>에이전트가 상호작용하는 세계 </a:t>
            </a:r>
            <a:r>
              <a:rPr lang="en-US" altLang="ko-KR" sz="2000" dirty="0"/>
              <a:t>(</a:t>
            </a:r>
            <a:r>
              <a:rPr lang="ko-KR" altLang="en-US" sz="2000" dirty="0"/>
              <a:t>게임 룰</a:t>
            </a:r>
            <a:r>
              <a:rPr lang="en-US" altLang="ko-KR" sz="2000" dirty="0"/>
              <a:t>, </a:t>
            </a:r>
            <a:r>
              <a:rPr lang="ko-KR" altLang="en-US" sz="2000" dirty="0"/>
              <a:t>현 상황의 필드</a:t>
            </a:r>
            <a:r>
              <a:rPr lang="en-US" altLang="ko-KR" sz="2000" dirty="0"/>
              <a:t>, </a:t>
            </a:r>
            <a:r>
              <a:rPr lang="ko-KR" altLang="en-US" sz="2000" dirty="0"/>
              <a:t>패</a:t>
            </a:r>
            <a:r>
              <a:rPr lang="en-US" altLang="ko-KR" sz="2000" dirty="0"/>
              <a:t>, </a:t>
            </a:r>
            <a:r>
              <a:rPr lang="ko-KR" altLang="en-US" sz="2000" dirty="0"/>
              <a:t>묘지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덱</a:t>
            </a:r>
            <a:r>
              <a:rPr lang="en-US" altLang="ko-KR" sz="2000" dirty="0"/>
              <a:t>, </a:t>
            </a:r>
            <a:r>
              <a:rPr lang="ko-KR" altLang="en-US" sz="2000" dirty="0"/>
              <a:t>카드위치 및 카드의 종류 등등</a:t>
            </a:r>
            <a:r>
              <a:rPr lang="en-US" altLang="ko-KR" sz="2000" dirty="0"/>
              <a:t>), state,</a:t>
            </a:r>
            <a:r>
              <a:rPr lang="ko-KR" altLang="en-US" sz="2000" dirty="0"/>
              <a:t> </a:t>
            </a:r>
            <a:r>
              <a:rPr lang="en-US" altLang="ko-KR" sz="2000" dirty="0"/>
              <a:t>State Transition, </a:t>
            </a:r>
            <a:r>
              <a:rPr lang="ko-KR" altLang="en-US" sz="2000" dirty="0"/>
              <a:t>각각의 </a:t>
            </a:r>
            <a:r>
              <a:rPr lang="ko-KR" altLang="en-US" sz="2000" dirty="0" err="1"/>
              <a:t>퍼즐듀얼에</a:t>
            </a:r>
            <a:r>
              <a:rPr lang="en-US" altLang="ko-KR" sz="2000" dirty="0"/>
              <a:t> </a:t>
            </a:r>
            <a:r>
              <a:rPr lang="ko-KR" altLang="en-US" sz="2000" dirty="0"/>
              <a:t>환경을 분리해서 설정</a:t>
            </a:r>
            <a:endParaRPr lang="en-US" altLang="ko-KR" sz="2000" dirty="0"/>
          </a:p>
          <a:p>
            <a:r>
              <a:rPr lang="en-US" altLang="ko-KR" sz="2000" dirty="0"/>
              <a:t>Episode : 1</a:t>
            </a:r>
            <a:r>
              <a:rPr lang="ko-KR" altLang="en-US" sz="2000" dirty="0"/>
              <a:t>판의 게임이 끝날 때 까지가 </a:t>
            </a:r>
            <a:r>
              <a:rPr lang="en-US" altLang="ko-KR" sz="2000" dirty="0"/>
              <a:t>1Trajectory</a:t>
            </a:r>
          </a:p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소환등등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8141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AF810-9FD0-4001-A09C-EF0CCEF4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>
                <a:latin typeface="ui-sans-serif"/>
              </a:rPr>
              <a:t>2-2 </a:t>
            </a:r>
            <a:r>
              <a:rPr lang="ko-KR" altLang="en-US" b="1" dirty="0">
                <a:latin typeface="ui-sans-serif"/>
              </a:rPr>
              <a:t>사용  알고리즘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3CC4F-5EC2-4887-90B1-B0F38746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69411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Deep Q-Network(DQN)</a:t>
            </a:r>
            <a:r>
              <a:rPr lang="ko-KR" altLang="en-US" dirty="0"/>
              <a:t> </a:t>
            </a:r>
            <a:r>
              <a:rPr lang="en-US" altLang="ko-KR" dirty="0"/>
              <a:t>— Atari </a:t>
            </a:r>
            <a:r>
              <a:rPr lang="ko-KR" altLang="en-US" dirty="0"/>
              <a:t>게임에서 인간 수준 능력을 보임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Double DQN </a:t>
            </a:r>
            <a:r>
              <a:rPr lang="en-US" altLang="ko-KR" dirty="0"/>
              <a:t>— </a:t>
            </a:r>
            <a:r>
              <a:rPr lang="ko-KR" altLang="en-US" dirty="0"/>
              <a:t>두 개의 네트워크를 활용하여 </a:t>
            </a:r>
            <a:r>
              <a:rPr lang="en-US" altLang="ko-KR" dirty="0"/>
              <a:t>Q-</a:t>
            </a:r>
            <a:r>
              <a:rPr lang="ko-KR" altLang="en-US" dirty="0"/>
              <a:t>값의 선택</a:t>
            </a:r>
            <a:r>
              <a:rPr lang="en-US" altLang="ko-KR" dirty="0"/>
              <a:t>(Selection)</a:t>
            </a:r>
            <a:r>
              <a:rPr lang="ko-KR" altLang="en-US" dirty="0"/>
              <a:t>과 평가</a:t>
            </a:r>
            <a:r>
              <a:rPr lang="en-US" altLang="ko-KR" dirty="0"/>
              <a:t>(Evaluation)</a:t>
            </a:r>
            <a:r>
              <a:rPr lang="ko-KR" altLang="en-US" dirty="0"/>
              <a:t>를 분리합니다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Policy Gradient &amp; REINFORCE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몬테카를로 방식의 확률 정책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Actor-Critic(A2C)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가치 함수와 정책을 동시에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카드 게임 </a:t>
            </a:r>
            <a:r>
              <a:rPr lang="en-US" altLang="ko-KR" b="1" dirty="0"/>
              <a:t>RL </a:t>
            </a:r>
            <a:r>
              <a:rPr lang="ko-KR" altLang="en-US" b="1" dirty="0"/>
              <a:t>연구</a:t>
            </a:r>
            <a:r>
              <a:rPr lang="ko-KR" altLang="en-US" dirty="0"/>
              <a:t> </a:t>
            </a:r>
            <a:r>
              <a:rPr lang="en-US" altLang="ko-KR" dirty="0"/>
              <a:t>— Hearthstone, Magic: The Gathering </a:t>
            </a:r>
            <a:r>
              <a:rPr lang="ko-KR" altLang="en-US" dirty="0"/>
              <a:t>등에서 시도되었지만</a:t>
            </a:r>
            <a:br>
              <a:rPr lang="ko-KR" altLang="en-US" dirty="0"/>
            </a:br>
            <a:r>
              <a:rPr lang="ko-KR" altLang="en-US" dirty="0"/>
              <a:t>대부분 완전한 규칙 엔진과 매우 넓은 상태 공간 때문에 난이도가 높음</a:t>
            </a:r>
          </a:p>
          <a:p>
            <a:r>
              <a:rPr lang="ko-KR" altLang="en-US" dirty="0"/>
              <a:t>본 연구는 </a:t>
            </a:r>
            <a:r>
              <a:rPr lang="ko-KR" altLang="en-US" b="1" dirty="0"/>
              <a:t>완전한 </a:t>
            </a:r>
            <a:r>
              <a:rPr lang="en-US" altLang="ko-KR" b="1" dirty="0"/>
              <a:t>Yu-Gi-Oh AI Agent</a:t>
            </a:r>
            <a:r>
              <a:rPr lang="ko-KR" altLang="en-US" b="1" dirty="0"/>
              <a:t> 대신</a:t>
            </a:r>
            <a:r>
              <a:rPr lang="en-US" altLang="ko-KR" b="1" dirty="0"/>
              <a:t>, </a:t>
            </a:r>
            <a:r>
              <a:rPr lang="ko-KR" altLang="en-US" b="1" dirty="0"/>
              <a:t>퍼즐 해결에 필요한 최소한의 구조만 구현한 점</a:t>
            </a:r>
            <a:r>
              <a:rPr lang="ko-KR" altLang="en-US" dirty="0"/>
              <a:t>이 특징이다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84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67DCAEB-7F72-4B10-A71B-B60EC4E49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8534" y="312762"/>
            <a:ext cx="8595015" cy="62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A2C / DQN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REINFORCE &amp;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log_probs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advantages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F.mse_loss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returns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정책 기반 업데이트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))을 사용해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variance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A2C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actor_loss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π(a|s) * A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critic_loss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(V-target)**2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-entropy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Actor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구조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탐험(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)과 안정성 개선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DQN (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Value-based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γ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next_state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HuberLoss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current_q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Buffer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Target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Double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overestimation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해결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Dueling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)/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s,a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분</a:t>
            </a:r>
            <a:r>
              <a:rPr lang="ko-KR" altLang="en-US" sz="1900" dirty="0">
                <a:latin typeface="Arial" panose="020B0604020202020204" pitchFamily="34" charset="0"/>
              </a:rPr>
              <a:t>리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7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DE7CB2-3587-43F7-B7F2-A80383814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99482"/>
              </p:ext>
            </p:extLst>
          </p:nvPr>
        </p:nvGraphicFramePr>
        <p:xfrm>
          <a:off x="4157472" y="3926602"/>
          <a:ext cx="7473696" cy="2699750"/>
        </p:xfrm>
        <a:graphic>
          <a:graphicData uri="http://schemas.openxmlformats.org/drawingml/2006/table">
            <a:tbl>
              <a:tblPr/>
              <a:tblGrid>
                <a:gridCol w="1868424">
                  <a:extLst>
                    <a:ext uri="{9D8B030D-6E8A-4147-A177-3AD203B41FA5}">
                      <a16:colId xmlns:a16="http://schemas.microsoft.com/office/drawing/2014/main" val="1354017784"/>
                    </a:ext>
                  </a:extLst>
                </a:gridCol>
                <a:gridCol w="1836748">
                  <a:extLst>
                    <a:ext uri="{9D8B030D-6E8A-4147-A177-3AD203B41FA5}">
                      <a16:colId xmlns:a16="http://schemas.microsoft.com/office/drawing/2014/main" val="3897751732"/>
                    </a:ext>
                  </a:extLst>
                </a:gridCol>
                <a:gridCol w="1900100">
                  <a:extLst>
                    <a:ext uri="{9D8B030D-6E8A-4147-A177-3AD203B41FA5}">
                      <a16:colId xmlns:a16="http://schemas.microsoft.com/office/drawing/2014/main" val="3181806533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2707494694"/>
                    </a:ext>
                  </a:extLst>
                </a:gridCol>
              </a:tblGrid>
              <a:tr h="194021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액션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상태 변화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 Reward)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026669"/>
                  </a:ext>
                </a:extLst>
              </a:tr>
              <a:tr h="57125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성공적인 몬스터 소환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카드 발동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 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유효 액션 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진행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* 0.5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긍정적 진행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에이전트가 카드를 활용하여 필드를 구성하는 **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유의미한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'**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을 수행하도록 장려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31917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 발생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/ Initial LP) * 100.0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목표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승리 목표에 가까워지는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 가장 큰 공통 보상을 부여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067366"/>
                  </a:ext>
                </a:extLst>
              </a:tr>
              <a:tr h="69699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페이즈 전환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= 0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중립 행동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-0.1 (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작은 페널티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비효율적 행동 억제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액션 없이 턴을 넘기거나 페이즈를 전환하는 행위에 작은 페널티를 부여하여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에이전트가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최소 스텝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으로 퍼즐을 해결하도록 유도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40328"/>
                  </a:ext>
                </a:extLst>
              </a:tr>
              <a:tr h="319765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무효한 액션 시도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&lt; 0 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게임 진행 실패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* 0.5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실패 </a:t>
                      </a:r>
                      <a:r>
                        <a:rPr lang="ko-KR" alt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패널티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유효하지 않은 액션 선택을 피하도록 유도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8347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DE35B93-0751-4FBB-89DB-98C4050D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410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cap="none" dirty="0"/>
              <a:t>2-3 Environment</a:t>
            </a:r>
            <a:endParaRPr lang="ko-KR" altLang="en-US" cap="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097BE-23B8-4C42-874A-B1E1E1F1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2625"/>
            <a:ext cx="9905999" cy="327964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  <a:r>
              <a:rPr lang="ko-KR" altLang="en-US" sz="2000" dirty="0"/>
              <a:t>행동 공간</a:t>
            </a:r>
            <a:r>
              <a:rPr lang="en-US" altLang="ko-KR" sz="2000" dirty="0"/>
              <a:t> </a:t>
            </a:r>
            <a:endParaRPr lang="en-US" altLang="ko-KR" sz="2000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>
                <a:latin typeface="Google Sans Flex"/>
              </a:rPr>
              <a:t>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필드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존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발동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10</a:t>
            </a:r>
            <a:r>
              <a:rPr lang="ko-KR" altLang="en-US" dirty="0">
                <a:latin typeface="Google Sans Flex"/>
              </a:rPr>
              <a:t>가지</a:t>
            </a:r>
            <a:endParaRPr lang="en-US" altLang="ko-KR" dirty="0">
              <a:latin typeface="Google Sans Flex"/>
            </a:endParaRPr>
          </a:p>
          <a:p>
            <a:pPr marL="742950" lvl="1" indent="-285750"/>
            <a:r>
              <a:rPr lang="ko-KR" altLang="en-US" b="1" dirty="0">
                <a:latin typeface="Google Sans Flex"/>
              </a:rPr>
              <a:t>소환</a:t>
            </a:r>
            <a:r>
              <a:rPr lang="en-US" altLang="ko-KR" b="1" dirty="0">
                <a:latin typeface="Google Sans Flex"/>
              </a:rPr>
              <a:t>/</a:t>
            </a:r>
            <a:r>
              <a:rPr lang="ko-KR" altLang="en-US" b="1" dirty="0">
                <a:latin typeface="Google Sans Flex"/>
              </a:rPr>
              <a:t>세트 </a:t>
            </a:r>
            <a:r>
              <a:rPr lang="en-US" altLang="ko-KR" b="1" dirty="0">
                <a:latin typeface="Google Sans Flex"/>
              </a:rPr>
              <a:t>(Summon/Set):</a:t>
            </a:r>
            <a:r>
              <a:rPr lang="ko-KR" altLang="en-US" dirty="0">
                <a:latin typeface="Google Sans Flex"/>
              </a:rPr>
              <a:t> 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소환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세트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가지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r>
              <a:rPr lang="ko-KR" altLang="en-US" b="1" dirty="0">
                <a:latin typeface="ui-sans-serif"/>
              </a:rPr>
              <a:t>기본적인 </a:t>
            </a:r>
            <a:r>
              <a:rPr lang="en-US" altLang="ko-KR" b="1" dirty="0">
                <a:latin typeface="ui-sans-serif"/>
              </a:rPr>
              <a:t>Reward </a:t>
            </a:r>
            <a:r>
              <a:rPr lang="ko-KR" altLang="en-US" b="1" dirty="0">
                <a:latin typeface="ui-sans-serif"/>
              </a:rPr>
              <a:t>설계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02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{642BC003-644A-499E-99C6-C3D89BD02A35}TF6d5feb1e-e145-43f1-b745-cb4b54c5ee97f76323a5-0ca13e14466b</Template>
  <TotalTime>4429</TotalTime>
  <Words>4988</Words>
  <Application>Microsoft Office PowerPoint</Application>
  <PresentationFormat>와이드스크린</PresentationFormat>
  <Paragraphs>408</Paragraphs>
  <Slides>35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Arial Unicode MS</vt:lpstr>
      <vt:lpstr>Google Sans Flex</vt:lpstr>
      <vt:lpstr>Google Sans Text</vt:lpstr>
      <vt:lpstr>KaTeX_Main</vt:lpstr>
      <vt:lpstr>Pretendard JP</vt:lpstr>
      <vt:lpstr>ui-sans-serif</vt:lpstr>
      <vt:lpstr>Arial</vt:lpstr>
      <vt:lpstr>Tw Cen MT</vt:lpstr>
      <vt:lpstr>회로</vt:lpstr>
      <vt:lpstr>포장기 셸 개체</vt:lpstr>
      <vt:lpstr>Reinforce Learning프로젝트 -Yo-gi-ho Puzzle Duel Project-</vt:lpstr>
      <vt:lpstr>0. 목차</vt:lpstr>
      <vt:lpstr>서론 (Introduction)</vt:lpstr>
      <vt:lpstr>1. 문제제시</vt:lpstr>
      <vt:lpstr>2. Puzzle dule</vt:lpstr>
      <vt:lpstr>2-1 Puzzle dule기반 설계</vt:lpstr>
      <vt:lpstr>2-2 사용  알고리즘</vt:lpstr>
      <vt:lpstr>PowerPoint 프레젠테이션</vt:lpstr>
      <vt:lpstr>2-3 Environment</vt:lpstr>
      <vt:lpstr>PowerPoint 프레젠테이션</vt:lpstr>
      <vt:lpstr>PowerPoint 프레젠테이션</vt:lpstr>
      <vt:lpstr>PowerPoint 프레젠테이션</vt:lpstr>
      <vt:lpstr>2-4 Action Masking</vt:lpstr>
      <vt:lpstr>Action Masking</vt:lpstr>
      <vt:lpstr>마스크 적용 — Agent (Policy / DQN 공통 원리)</vt:lpstr>
      <vt:lpstr>2-5 Reward (보상) 설계</vt:lpstr>
      <vt:lpstr>Reward Shaping</vt:lpstr>
      <vt:lpstr>Reward Shaping (보상 설계) 파트 최종 구조</vt:lpstr>
      <vt:lpstr>공통 Reward Shaping (LP 데미지 기반)</vt:lpstr>
      <vt:lpstr>Oh Jama 퍼즐용 Reward Shaping (순서 + 필드 상태)</vt:lpstr>
      <vt:lpstr>Ancient Kings 퍼즐용 Reward Shaping (5단계 정답 시퀀스)</vt:lpstr>
      <vt:lpstr>3. 아이디어 발전과정</vt:lpstr>
      <vt:lpstr>3-1. 파일구조&amp; 아키텍쳐</vt:lpstr>
      <vt:lpstr>4. 문제 해결의 과정</vt:lpstr>
      <vt:lpstr>5. 학습 환경 과정 &amp; 결과</vt:lpstr>
      <vt:lpstr>5-1. Oh_Jama 퍼즐듀얼 필드(세트카드가 안보여서 2장을 넣었어요)</vt:lpstr>
      <vt:lpstr>퍼즐의 풀이 비교 Oh_Jama</vt:lpstr>
      <vt:lpstr>5-2. Ancient_Kings 퍼즐듀얼 필드</vt:lpstr>
      <vt:lpstr>퍼즐의 풀이비교 Ancient_Kings</vt:lpstr>
      <vt:lpstr>Oh-Jama 퍼즐을 풀 경우 </vt:lpstr>
      <vt:lpstr>Ancient_Kings 퍼즐을 풀 경우 </vt:lpstr>
      <vt:lpstr>6. 개선점 &amp; 차후 계획</vt:lpstr>
      <vt:lpstr>6-1. 3번의 근본적인 문제 및 개선방안</vt:lpstr>
      <vt:lpstr>결론</vt:lpstr>
      <vt:lpstr>프로젝트의 제작기간(프로토 타입 포함)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 Learning프로젝트</dc:title>
  <dc:creator>재혁 조</dc:creator>
  <cp:lastModifiedBy>재혁 조</cp:lastModifiedBy>
  <cp:revision>92</cp:revision>
  <cp:lastPrinted>2025-12-07T14:24:07Z</cp:lastPrinted>
  <dcterms:created xsi:type="dcterms:W3CDTF">2025-11-29T12:32:23Z</dcterms:created>
  <dcterms:modified xsi:type="dcterms:W3CDTF">2025-12-07T14:24:23Z</dcterms:modified>
</cp:coreProperties>
</file>